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114"/>
  </p:notesMasterIdLst>
  <p:handoutMasterIdLst>
    <p:handoutMasterId r:id="rId115"/>
  </p:handoutMasterIdLst>
  <p:sldIdLst>
    <p:sldId id="473" r:id="rId2"/>
    <p:sldId id="461" r:id="rId3"/>
    <p:sldId id="472" r:id="rId4"/>
    <p:sldId id="259" r:id="rId5"/>
    <p:sldId id="405" r:id="rId6"/>
    <p:sldId id="373" r:id="rId7"/>
    <p:sldId id="4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438" r:id="rId17"/>
    <p:sldId id="449" r:id="rId18"/>
    <p:sldId id="463" r:id="rId19"/>
    <p:sldId id="464" r:id="rId20"/>
    <p:sldId id="450" r:id="rId21"/>
    <p:sldId id="403" r:id="rId22"/>
    <p:sldId id="273" r:id="rId23"/>
    <p:sldId id="281" r:id="rId24"/>
    <p:sldId id="422" r:id="rId25"/>
    <p:sldId id="282" r:id="rId26"/>
    <p:sldId id="407" r:id="rId27"/>
    <p:sldId id="284" r:id="rId28"/>
    <p:sldId id="439" r:id="rId29"/>
    <p:sldId id="423" r:id="rId30"/>
    <p:sldId id="431" r:id="rId31"/>
    <p:sldId id="406" r:id="rId32"/>
    <p:sldId id="451" r:id="rId33"/>
    <p:sldId id="293" r:id="rId34"/>
    <p:sldId id="294" r:id="rId35"/>
    <p:sldId id="452" r:id="rId36"/>
    <p:sldId id="296" r:id="rId37"/>
    <p:sldId id="290" r:id="rId38"/>
    <p:sldId id="291" r:id="rId39"/>
    <p:sldId id="420" r:id="rId40"/>
    <p:sldId id="300" r:id="rId41"/>
    <p:sldId id="292" r:id="rId42"/>
    <p:sldId id="301" r:id="rId43"/>
    <p:sldId id="302" r:id="rId44"/>
    <p:sldId id="424" r:id="rId45"/>
    <p:sldId id="425" r:id="rId46"/>
    <p:sldId id="426" r:id="rId47"/>
    <p:sldId id="432" r:id="rId48"/>
    <p:sldId id="410" r:id="rId49"/>
    <p:sldId id="442" r:id="rId50"/>
    <p:sldId id="459" r:id="rId51"/>
    <p:sldId id="444" r:id="rId52"/>
    <p:sldId id="460" r:id="rId53"/>
    <p:sldId id="453" r:id="rId54"/>
    <p:sldId id="305" r:id="rId55"/>
    <p:sldId id="307" r:id="rId56"/>
    <p:sldId id="308" r:id="rId57"/>
    <p:sldId id="458" r:id="rId58"/>
    <p:sldId id="311" r:id="rId59"/>
    <p:sldId id="309" r:id="rId60"/>
    <p:sldId id="421" r:id="rId61"/>
    <p:sldId id="312" r:id="rId62"/>
    <p:sldId id="313" r:id="rId63"/>
    <p:sldId id="447" r:id="rId64"/>
    <p:sldId id="448" r:id="rId65"/>
    <p:sldId id="314" r:id="rId66"/>
    <p:sldId id="316" r:id="rId67"/>
    <p:sldId id="427" r:id="rId68"/>
    <p:sldId id="412" r:id="rId69"/>
    <p:sldId id="457" r:id="rId70"/>
    <p:sldId id="315" r:id="rId71"/>
    <p:sldId id="321" r:id="rId72"/>
    <p:sldId id="322" r:id="rId73"/>
    <p:sldId id="327" r:id="rId74"/>
    <p:sldId id="329" r:id="rId75"/>
    <p:sldId id="440" r:id="rId76"/>
    <p:sldId id="330" r:id="rId77"/>
    <p:sldId id="323" r:id="rId78"/>
    <p:sldId id="328" r:id="rId79"/>
    <p:sldId id="414" r:id="rId80"/>
    <p:sldId id="437" r:id="rId81"/>
    <p:sldId id="454" r:id="rId82"/>
    <p:sldId id="324" r:id="rId83"/>
    <p:sldId id="334" r:id="rId84"/>
    <p:sldId id="325" r:id="rId85"/>
    <p:sldId id="335" r:id="rId86"/>
    <p:sldId id="428" r:id="rId87"/>
    <p:sldId id="433" r:id="rId88"/>
    <p:sldId id="416" r:id="rId89"/>
    <p:sldId id="455" r:id="rId90"/>
    <p:sldId id="326" r:id="rId91"/>
    <p:sldId id="340" r:id="rId92"/>
    <p:sldId id="353" r:id="rId93"/>
    <p:sldId id="429" r:id="rId94"/>
    <p:sldId id="343" r:id="rId95"/>
    <p:sldId id="430" r:id="rId96"/>
    <p:sldId id="418" r:id="rId97"/>
    <p:sldId id="434" r:id="rId98"/>
    <p:sldId id="435" r:id="rId99"/>
    <p:sldId id="456" r:id="rId100"/>
    <p:sldId id="465" r:id="rId101"/>
    <p:sldId id="468" r:id="rId102"/>
    <p:sldId id="469" r:id="rId103"/>
    <p:sldId id="361" r:id="rId104"/>
    <p:sldId id="362" r:id="rId105"/>
    <p:sldId id="363" r:id="rId106"/>
    <p:sldId id="364" r:id="rId107"/>
    <p:sldId id="471" r:id="rId108"/>
    <p:sldId id="351" r:id="rId109"/>
    <p:sldId id="352" r:id="rId110"/>
    <p:sldId id="399" r:id="rId111"/>
    <p:sldId id="400" r:id="rId112"/>
    <p:sldId id="401" r:id="rId11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b314394" initials="w" lastIdx="58" clrIdx="0"/>
  <p:cmAuthor id="1" name="Martin Ruegenberg" initials="MR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0000"/>
    <a:srgbClr val="090F19"/>
    <a:srgbClr val="FF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4D2F8-DC5B-4EBC-AFAB-D59C2FA3416B}" v="26" dt="2021-09-01T17:42:30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4" autoAdjust="0"/>
    <p:restoredTop sz="89159" autoAdjust="0"/>
  </p:normalViewPr>
  <p:slideViewPr>
    <p:cSldViewPr>
      <p:cViewPr varScale="1">
        <p:scale>
          <a:sx n="84" d="100"/>
          <a:sy n="84" d="100"/>
        </p:scale>
        <p:origin x="93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3064"/>
    </p:cViewPr>
  </p:sorterViewPr>
  <p:notesViewPr>
    <p:cSldViewPr>
      <p:cViewPr varScale="1">
        <p:scale>
          <a:sx n="71" d="100"/>
          <a:sy n="71" d="100"/>
        </p:scale>
        <p:origin x="2460" y="54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Vermeersch" userId="ba94310b-9ab8-4ec8-bef7-aa97c89beac0" providerId="ADAL" clId="{28E4D2F8-DC5B-4EBC-AFAB-D59C2FA3416B}"/>
    <pc:docChg chg="undo custSel addSld delSld modSld modMainMaster modHandout">
      <pc:chgData name="Christel Vermeersch" userId="ba94310b-9ab8-4ec8-bef7-aa97c89beac0" providerId="ADAL" clId="{28E4D2F8-DC5B-4EBC-AFAB-D59C2FA3416B}" dt="2021-09-01T17:42:36.409" v="376" actId="27636"/>
      <pc:docMkLst>
        <pc:docMk/>
      </pc:docMkLst>
      <pc:sldChg chg="mod modShow">
        <pc:chgData name="Christel Vermeersch" userId="ba94310b-9ab8-4ec8-bef7-aa97c89beac0" providerId="ADAL" clId="{28E4D2F8-DC5B-4EBC-AFAB-D59C2FA3416B}" dt="2021-09-01T17:24:41.972" v="67" actId="729"/>
        <pc:sldMkLst>
          <pc:docMk/>
          <pc:sldMk cId="0" sldId="290"/>
        </pc:sldMkLst>
      </pc:sldChg>
      <pc:sldChg chg="mod modShow">
        <pc:chgData name="Christel Vermeersch" userId="ba94310b-9ab8-4ec8-bef7-aa97c89beac0" providerId="ADAL" clId="{28E4D2F8-DC5B-4EBC-AFAB-D59C2FA3416B}" dt="2021-09-01T17:24:44.847" v="68" actId="729"/>
        <pc:sldMkLst>
          <pc:docMk/>
          <pc:sldMk cId="0" sldId="291"/>
        </pc:sldMkLst>
      </pc:sldChg>
      <pc:sldChg chg="del">
        <pc:chgData name="Christel Vermeersch" userId="ba94310b-9ab8-4ec8-bef7-aa97c89beac0" providerId="ADAL" clId="{28E4D2F8-DC5B-4EBC-AFAB-D59C2FA3416B}" dt="2021-09-01T17:25:45.754" v="70" actId="47"/>
        <pc:sldMkLst>
          <pc:docMk/>
          <pc:sldMk cId="0" sldId="320"/>
        </pc:sldMkLst>
      </pc:sldChg>
      <pc:sldChg chg="modSp">
        <pc:chgData name="Christel Vermeersch" userId="ba94310b-9ab8-4ec8-bef7-aa97c89beac0" providerId="ADAL" clId="{28E4D2F8-DC5B-4EBC-AFAB-D59C2FA3416B}" dt="2021-09-01T17:19:39.138" v="64" actId="20577"/>
        <pc:sldMkLst>
          <pc:docMk/>
          <pc:sldMk cId="0" sldId="449"/>
        </pc:sldMkLst>
        <pc:spChg chg="mod">
          <ac:chgData name="Christel Vermeersch" userId="ba94310b-9ab8-4ec8-bef7-aa97c89beac0" providerId="ADAL" clId="{28E4D2F8-DC5B-4EBC-AFAB-D59C2FA3416B}" dt="2021-09-01T17:19:39.138" v="64" actId="20577"/>
          <ac:spMkLst>
            <pc:docMk/>
            <pc:sldMk cId="0" sldId="449"/>
            <ac:spMk id="3" creationId="{00000000-0000-0000-0000-000000000000}"/>
          </ac:spMkLst>
        </pc:spChg>
      </pc:sldChg>
      <pc:sldChg chg="addSp delSp modSp mod modClrScheme chgLayout">
        <pc:chgData name="Christel Vermeersch" userId="ba94310b-9ab8-4ec8-bef7-aa97c89beac0" providerId="ADAL" clId="{28E4D2F8-DC5B-4EBC-AFAB-D59C2FA3416B}" dt="2021-09-01T17:40:03.124" v="341" actId="27636"/>
        <pc:sldMkLst>
          <pc:docMk/>
          <pc:sldMk cId="0" sldId="461"/>
        </pc:sldMkLst>
        <pc:spChg chg="add del mod ord">
          <ac:chgData name="Christel Vermeersch" userId="ba94310b-9ab8-4ec8-bef7-aa97c89beac0" providerId="ADAL" clId="{28E4D2F8-DC5B-4EBC-AFAB-D59C2FA3416B}" dt="2021-09-01T17:34:18.053" v="142" actId="700"/>
          <ac:spMkLst>
            <pc:docMk/>
            <pc:sldMk cId="0" sldId="461"/>
            <ac:spMk id="2" creationId="{8CA3DB8F-3004-4DC5-A043-02F2032F67D0}"/>
          </ac:spMkLst>
        </pc:spChg>
        <pc:spChg chg="add del mod ord">
          <ac:chgData name="Christel Vermeersch" userId="ba94310b-9ab8-4ec8-bef7-aa97c89beac0" providerId="ADAL" clId="{28E4D2F8-DC5B-4EBC-AFAB-D59C2FA3416B}" dt="2021-09-01T17:35:26.098" v="163" actId="700"/>
          <ac:spMkLst>
            <pc:docMk/>
            <pc:sldMk cId="0" sldId="461"/>
            <ac:spMk id="3" creationId="{B09A5559-C53A-4586-A0FD-B431FC913A4F}"/>
          </ac:spMkLst>
        </pc:spChg>
        <pc:spChg chg="add del mod ord">
          <ac:chgData name="Christel Vermeersch" userId="ba94310b-9ab8-4ec8-bef7-aa97c89beac0" providerId="ADAL" clId="{28E4D2F8-DC5B-4EBC-AFAB-D59C2FA3416B}" dt="2021-09-01T17:35:26.098" v="163" actId="700"/>
          <ac:spMkLst>
            <pc:docMk/>
            <pc:sldMk cId="0" sldId="461"/>
            <ac:spMk id="4" creationId="{4A04E2BE-5165-4ABD-AE00-76295EDBC9EF}"/>
          </ac:spMkLst>
        </pc:spChg>
        <pc:spChg chg="add mod ord">
          <ac:chgData name="Christel Vermeersch" userId="ba94310b-9ab8-4ec8-bef7-aa97c89beac0" providerId="ADAL" clId="{28E4D2F8-DC5B-4EBC-AFAB-D59C2FA3416B}" dt="2021-09-01T17:35:26.140" v="164" actId="27636"/>
          <ac:spMkLst>
            <pc:docMk/>
            <pc:sldMk cId="0" sldId="461"/>
            <ac:spMk id="5" creationId="{0D18C8F5-97DB-4F5E-8D9A-FB02AB6789D5}"/>
          </ac:spMkLst>
        </pc:spChg>
        <pc:spChg chg="add mod ord">
          <ac:chgData name="Christel Vermeersch" userId="ba94310b-9ab8-4ec8-bef7-aa97c89beac0" providerId="ADAL" clId="{28E4D2F8-DC5B-4EBC-AFAB-D59C2FA3416B}" dt="2021-09-01T17:35:26.098" v="163" actId="700"/>
          <ac:spMkLst>
            <pc:docMk/>
            <pc:sldMk cId="0" sldId="461"/>
            <ac:spMk id="6" creationId="{A3B91807-45A5-4539-8E90-A3FB0BBD56FA}"/>
          </ac:spMkLst>
        </pc:spChg>
        <pc:spChg chg="del mod ord">
          <ac:chgData name="Christel Vermeersch" userId="ba94310b-9ab8-4ec8-bef7-aa97c89beac0" providerId="ADAL" clId="{28E4D2F8-DC5B-4EBC-AFAB-D59C2FA3416B}" dt="2021-09-01T17:34:18.053" v="142" actId="700"/>
          <ac:spMkLst>
            <pc:docMk/>
            <pc:sldMk cId="0" sldId="461"/>
            <ac:spMk id="11" creationId="{00000000-0000-0000-0000-000000000000}"/>
          </ac:spMkLst>
        </pc:spChg>
        <pc:spChg chg="mod ord">
          <ac:chgData name="Christel Vermeersch" userId="ba94310b-9ab8-4ec8-bef7-aa97c89beac0" providerId="ADAL" clId="{28E4D2F8-DC5B-4EBC-AFAB-D59C2FA3416B}" dt="2021-09-01T17:40:03.124" v="341" actId="27636"/>
          <ac:spMkLst>
            <pc:docMk/>
            <pc:sldMk cId="0" sldId="461"/>
            <ac:spMk id="13" creationId="{00000000-0000-0000-0000-000000000000}"/>
          </ac:spMkLst>
        </pc:spChg>
        <pc:spChg chg="mod ord">
          <ac:chgData name="Christel Vermeersch" userId="ba94310b-9ab8-4ec8-bef7-aa97c89beac0" providerId="ADAL" clId="{28E4D2F8-DC5B-4EBC-AFAB-D59C2FA3416B}" dt="2021-09-01T17:35:26.098" v="163" actId="700"/>
          <ac:spMkLst>
            <pc:docMk/>
            <pc:sldMk cId="0" sldId="461"/>
            <ac:spMk id="14" creationId="{00000000-0000-0000-0000-000000000000}"/>
          </ac:spMkLst>
        </pc:spChg>
        <pc:spChg chg="mod ord">
          <ac:chgData name="Christel Vermeersch" userId="ba94310b-9ab8-4ec8-bef7-aa97c89beac0" providerId="ADAL" clId="{28E4D2F8-DC5B-4EBC-AFAB-D59C2FA3416B}" dt="2021-09-01T17:35:26.098" v="163" actId="700"/>
          <ac:spMkLst>
            <pc:docMk/>
            <pc:sldMk cId="0" sldId="461"/>
            <ac:spMk id="15" creationId="{00000000-0000-0000-0000-000000000000}"/>
          </ac:spMkLst>
        </pc:spChg>
        <pc:cxnChg chg="del">
          <ac:chgData name="Christel Vermeersch" userId="ba94310b-9ab8-4ec8-bef7-aa97c89beac0" providerId="ADAL" clId="{28E4D2F8-DC5B-4EBC-AFAB-D59C2FA3416B}" dt="2021-09-01T17:35:30.999" v="166" actId="478"/>
          <ac:cxnSpMkLst>
            <pc:docMk/>
            <pc:sldMk cId="0" sldId="461"/>
            <ac:cxnSpMk id="17" creationId="{00000000-0000-0000-0000-000000000000}"/>
          </ac:cxnSpMkLst>
        </pc:cxnChg>
        <pc:cxnChg chg="del">
          <ac:chgData name="Christel Vermeersch" userId="ba94310b-9ab8-4ec8-bef7-aa97c89beac0" providerId="ADAL" clId="{28E4D2F8-DC5B-4EBC-AFAB-D59C2FA3416B}" dt="2021-09-01T17:35:29.996" v="165" actId="478"/>
          <ac:cxnSpMkLst>
            <pc:docMk/>
            <pc:sldMk cId="0" sldId="461"/>
            <ac:cxnSpMk id="18" creationId="{00000000-0000-0000-0000-000000000000}"/>
          </ac:cxnSpMkLst>
        </pc:cxnChg>
      </pc:sldChg>
      <pc:sldChg chg="addSp delSp modSp del mod">
        <pc:chgData name="Christel Vermeersch" userId="ba94310b-9ab8-4ec8-bef7-aa97c89beac0" providerId="ADAL" clId="{28E4D2F8-DC5B-4EBC-AFAB-D59C2FA3416B}" dt="2021-09-01T17:05:15.122" v="59" actId="47"/>
        <pc:sldMkLst>
          <pc:docMk/>
          <pc:sldMk cId="0" sldId="470"/>
        </pc:sldMkLst>
        <pc:picChg chg="del">
          <ac:chgData name="Christel Vermeersch" userId="ba94310b-9ab8-4ec8-bef7-aa97c89beac0" providerId="ADAL" clId="{28E4D2F8-DC5B-4EBC-AFAB-D59C2FA3416B}" dt="2021-09-01T17:03:36.183" v="1" actId="478"/>
          <ac:picMkLst>
            <pc:docMk/>
            <pc:sldMk cId="0" sldId="470"/>
            <ac:picMk id="3" creationId="{00000000-0000-0000-0000-000000000000}"/>
          </ac:picMkLst>
        </pc:picChg>
        <pc:picChg chg="add mod">
          <ac:chgData name="Christel Vermeersch" userId="ba94310b-9ab8-4ec8-bef7-aa97c89beac0" providerId="ADAL" clId="{28E4D2F8-DC5B-4EBC-AFAB-D59C2FA3416B}" dt="2021-09-01T17:03:42.010" v="3" actId="1076"/>
          <ac:picMkLst>
            <pc:docMk/>
            <pc:sldMk cId="0" sldId="470"/>
            <ac:picMk id="6" creationId="{34CAF77F-0154-4D22-9BD9-1523A5E99AB0}"/>
          </ac:picMkLst>
        </pc:picChg>
      </pc:sldChg>
      <pc:sldChg chg="addSp delSp modSp mod">
        <pc:chgData name="Christel Vermeersch" userId="ba94310b-9ab8-4ec8-bef7-aa97c89beac0" providerId="ADAL" clId="{28E4D2F8-DC5B-4EBC-AFAB-D59C2FA3416B}" dt="2021-09-01T17:04:49.346" v="57" actId="20577"/>
        <pc:sldMkLst>
          <pc:docMk/>
          <pc:sldMk cId="0" sldId="471"/>
        </pc:sldMkLst>
        <pc:spChg chg="mod">
          <ac:chgData name="Christel Vermeersch" userId="ba94310b-9ab8-4ec8-bef7-aa97c89beac0" providerId="ADAL" clId="{28E4D2F8-DC5B-4EBC-AFAB-D59C2FA3416B}" dt="2021-09-01T17:04:49.346" v="57" actId="20577"/>
          <ac:spMkLst>
            <pc:docMk/>
            <pc:sldMk cId="0" sldId="471"/>
            <ac:spMk id="2" creationId="{00000000-0000-0000-0000-000000000000}"/>
          </ac:spMkLst>
        </pc:spChg>
        <pc:picChg chg="del">
          <ac:chgData name="Christel Vermeersch" userId="ba94310b-9ab8-4ec8-bef7-aa97c89beac0" providerId="ADAL" clId="{28E4D2F8-DC5B-4EBC-AFAB-D59C2FA3416B}" dt="2021-09-01T17:03:50.883" v="4" actId="478"/>
          <ac:picMkLst>
            <pc:docMk/>
            <pc:sldMk cId="0" sldId="471"/>
            <ac:picMk id="3" creationId="{00000000-0000-0000-0000-000000000000}"/>
          </ac:picMkLst>
        </pc:picChg>
        <pc:picChg chg="add mod">
          <ac:chgData name="Christel Vermeersch" userId="ba94310b-9ab8-4ec8-bef7-aa97c89beac0" providerId="ADAL" clId="{28E4D2F8-DC5B-4EBC-AFAB-D59C2FA3416B}" dt="2021-09-01T17:03:51.315" v="5"/>
          <ac:picMkLst>
            <pc:docMk/>
            <pc:sldMk cId="0" sldId="471"/>
            <ac:picMk id="5" creationId="{3A774096-2B55-4D55-90CD-F6A26F3E05CB}"/>
          </ac:picMkLst>
        </pc:picChg>
      </pc:sldChg>
      <pc:sldChg chg="add">
        <pc:chgData name="Christel Vermeersch" userId="ba94310b-9ab8-4ec8-bef7-aa97c89beac0" providerId="ADAL" clId="{28E4D2F8-DC5B-4EBC-AFAB-D59C2FA3416B}" dt="2021-09-01T17:05:11.677" v="58"/>
        <pc:sldMkLst>
          <pc:docMk/>
          <pc:sldMk cId="329407691" sldId="472"/>
        </pc:sldMkLst>
      </pc:sldChg>
      <pc:sldChg chg="addSp delSp modSp new mod modClrScheme chgLayout">
        <pc:chgData name="Christel Vermeersch" userId="ba94310b-9ab8-4ec8-bef7-aa97c89beac0" providerId="ADAL" clId="{28E4D2F8-DC5B-4EBC-AFAB-D59C2FA3416B}" dt="2021-09-01T17:42:36.409" v="376" actId="27636"/>
        <pc:sldMkLst>
          <pc:docMk/>
          <pc:sldMk cId="689138988" sldId="473"/>
        </pc:sldMkLst>
        <pc:spChg chg="del">
          <ac:chgData name="Christel Vermeersch" userId="ba94310b-9ab8-4ec8-bef7-aa97c89beac0" providerId="ADAL" clId="{28E4D2F8-DC5B-4EBC-AFAB-D59C2FA3416B}" dt="2021-09-01T17:38:38.120" v="304" actId="700"/>
          <ac:spMkLst>
            <pc:docMk/>
            <pc:sldMk cId="689138988" sldId="473"/>
            <ac:spMk id="2" creationId="{48D6EAF4-E0C6-45D1-8F1B-7B132E218E61}"/>
          </ac:spMkLst>
        </pc:spChg>
        <pc:spChg chg="del">
          <ac:chgData name="Christel Vermeersch" userId="ba94310b-9ab8-4ec8-bef7-aa97c89beac0" providerId="ADAL" clId="{28E4D2F8-DC5B-4EBC-AFAB-D59C2FA3416B}" dt="2021-09-01T17:38:38.120" v="304" actId="700"/>
          <ac:spMkLst>
            <pc:docMk/>
            <pc:sldMk cId="689138988" sldId="473"/>
            <ac:spMk id="3" creationId="{57C6C976-F3DC-48AC-B124-4D59CE8B52D2}"/>
          </ac:spMkLst>
        </pc:spChg>
        <pc:spChg chg="del">
          <ac:chgData name="Christel Vermeersch" userId="ba94310b-9ab8-4ec8-bef7-aa97c89beac0" providerId="ADAL" clId="{28E4D2F8-DC5B-4EBC-AFAB-D59C2FA3416B}" dt="2021-09-01T17:38:38.120" v="304" actId="700"/>
          <ac:spMkLst>
            <pc:docMk/>
            <pc:sldMk cId="689138988" sldId="473"/>
            <ac:spMk id="4" creationId="{FD9C393B-A7C6-4898-9EE3-8CC4A4DAB610}"/>
          </ac:spMkLst>
        </pc:spChg>
        <pc:spChg chg="del">
          <ac:chgData name="Christel Vermeersch" userId="ba94310b-9ab8-4ec8-bef7-aa97c89beac0" providerId="ADAL" clId="{28E4D2F8-DC5B-4EBC-AFAB-D59C2FA3416B}" dt="2021-09-01T17:38:38.120" v="304" actId="700"/>
          <ac:spMkLst>
            <pc:docMk/>
            <pc:sldMk cId="689138988" sldId="473"/>
            <ac:spMk id="5" creationId="{C40F0590-680A-40C8-8FA7-1B3250315D8C}"/>
          </ac:spMkLst>
        </pc:spChg>
        <pc:spChg chg="del">
          <ac:chgData name="Christel Vermeersch" userId="ba94310b-9ab8-4ec8-bef7-aa97c89beac0" providerId="ADAL" clId="{28E4D2F8-DC5B-4EBC-AFAB-D59C2FA3416B}" dt="2021-09-01T17:38:38.120" v="304" actId="700"/>
          <ac:spMkLst>
            <pc:docMk/>
            <pc:sldMk cId="689138988" sldId="473"/>
            <ac:spMk id="6" creationId="{F0AAB340-E254-45F7-A0F5-B38C35BE3BCC}"/>
          </ac:spMkLst>
        </pc:spChg>
        <pc:spChg chg="add mod">
          <ac:chgData name="Christel Vermeersch" userId="ba94310b-9ab8-4ec8-bef7-aa97c89beac0" providerId="ADAL" clId="{28E4D2F8-DC5B-4EBC-AFAB-D59C2FA3416B}" dt="2021-09-01T17:42:36.409" v="376" actId="27636"/>
          <ac:spMkLst>
            <pc:docMk/>
            <pc:sldMk cId="689138988" sldId="473"/>
            <ac:spMk id="7" creationId="{15AC41A1-80D1-4FD1-AF1F-156723CE697A}"/>
          </ac:spMkLst>
        </pc:spChg>
      </pc:sldChg>
      <pc:sldMasterChg chg="delSp mod delSldLayout modSldLayout">
        <pc:chgData name="Christel Vermeersch" userId="ba94310b-9ab8-4ec8-bef7-aa97c89beac0" providerId="ADAL" clId="{28E4D2F8-DC5B-4EBC-AFAB-D59C2FA3416B}" dt="2021-09-01T17:41:02.161" v="344" actId="20577"/>
        <pc:sldMasterMkLst>
          <pc:docMk/>
          <pc:sldMasterMk cId="0" sldId="2147483676"/>
        </pc:sldMasterMkLst>
        <pc:picChg chg="del">
          <ac:chgData name="Christel Vermeersch" userId="ba94310b-9ab8-4ec8-bef7-aa97c89beac0" providerId="ADAL" clId="{28E4D2F8-DC5B-4EBC-AFAB-D59C2FA3416B}" dt="2021-09-01T17:27:39.122" v="72" actId="478"/>
          <ac:picMkLst>
            <pc:docMk/>
            <pc:sldMasterMk cId="0" sldId="2147483676"/>
            <ac:picMk id="8" creationId="{00000000-0000-0000-0000-000000000000}"/>
          </ac:picMkLst>
        </pc:picChg>
        <pc:sldLayoutChg chg="del">
          <pc:chgData name="Christel Vermeersch" userId="ba94310b-9ab8-4ec8-bef7-aa97c89beac0" providerId="ADAL" clId="{28E4D2F8-DC5B-4EBC-AFAB-D59C2FA3416B}" dt="2021-09-01T17:28:08.233" v="73" actId="2696"/>
          <pc:sldLayoutMkLst>
            <pc:docMk/>
            <pc:sldMasterMk cId="0" sldId="2147483676"/>
            <pc:sldLayoutMk cId="0" sldId="2147483677"/>
          </pc:sldLayoutMkLst>
        </pc:sldLayoutChg>
        <pc:sldLayoutChg chg="del">
          <pc:chgData name="Christel Vermeersch" userId="ba94310b-9ab8-4ec8-bef7-aa97c89beac0" providerId="ADAL" clId="{28E4D2F8-DC5B-4EBC-AFAB-D59C2FA3416B}" dt="2021-09-01T17:28:09.135" v="74" actId="2696"/>
          <pc:sldLayoutMkLst>
            <pc:docMk/>
            <pc:sldMasterMk cId="0" sldId="2147483676"/>
            <pc:sldLayoutMk cId="0" sldId="2147483678"/>
          </pc:sldLayoutMkLst>
        </pc:sldLayoutChg>
        <pc:sldLayoutChg chg="del">
          <pc:chgData name="Christel Vermeersch" userId="ba94310b-9ab8-4ec8-bef7-aa97c89beac0" providerId="ADAL" clId="{28E4D2F8-DC5B-4EBC-AFAB-D59C2FA3416B}" dt="2021-09-01T17:29:28.380" v="76" actId="2696"/>
          <pc:sldLayoutMkLst>
            <pc:docMk/>
            <pc:sldMasterMk cId="0" sldId="2147483676"/>
            <pc:sldLayoutMk cId="0" sldId="2147483691"/>
          </pc:sldLayoutMkLst>
        </pc:sldLayoutChg>
        <pc:sldLayoutChg chg="addSp delSp modSp mod">
          <pc:chgData name="Christel Vermeersch" userId="ba94310b-9ab8-4ec8-bef7-aa97c89beac0" providerId="ADAL" clId="{28E4D2F8-DC5B-4EBC-AFAB-D59C2FA3416B}" dt="2021-09-01T17:32:09.542" v="107" actId="1076"/>
          <pc:sldLayoutMkLst>
            <pc:docMk/>
            <pc:sldMasterMk cId="0" sldId="2147483676"/>
            <pc:sldLayoutMk cId="0" sldId="2147483692"/>
          </pc:sldLayoutMkLst>
          <pc:spChg chg="del">
            <ac:chgData name="Christel Vermeersch" userId="ba94310b-9ab8-4ec8-bef7-aa97c89beac0" providerId="ADAL" clId="{28E4D2F8-DC5B-4EBC-AFAB-D59C2FA3416B}" dt="2021-09-01T17:29:53.047" v="83" actId="478"/>
            <ac:spMkLst>
              <pc:docMk/>
              <pc:sldMasterMk cId="0" sldId="2147483676"/>
              <pc:sldLayoutMk cId="0" sldId="2147483692"/>
              <ac:spMk id="6" creationId="{00000000-0000-0000-0000-000000000000}"/>
            </ac:spMkLst>
          </pc:spChg>
          <pc:spChg chg="del mod">
            <ac:chgData name="Christel Vermeersch" userId="ba94310b-9ab8-4ec8-bef7-aa97c89beac0" providerId="ADAL" clId="{28E4D2F8-DC5B-4EBC-AFAB-D59C2FA3416B}" dt="2021-09-01T17:29:50.679" v="82"/>
            <ac:spMkLst>
              <pc:docMk/>
              <pc:sldMasterMk cId="0" sldId="2147483676"/>
              <pc:sldLayoutMk cId="0" sldId="2147483692"/>
              <ac:spMk id="8" creationId="{00000000-0000-0000-0000-000000000000}"/>
            </ac:spMkLst>
          </pc:spChg>
          <pc:spChg chg="add mod">
            <ac:chgData name="Christel Vermeersch" userId="ba94310b-9ab8-4ec8-bef7-aa97c89beac0" providerId="ADAL" clId="{28E4D2F8-DC5B-4EBC-AFAB-D59C2FA3416B}" dt="2021-09-01T17:32:09.542" v="107" actId="1076"/>
            <ac:spMkLst>
              <pc:docMk/>
              <pc:sldMasterMk cId="0" sldId="2147483676"/>
              <pc:sldLayoutMk cId="0" sldId="2147483692"/>
              <ac:spMk id="9" creationId="{0132FAA1-C38E-4266-85AB-33147BBFA261}"/>
            </ac:spMkLst>
          </pc:spChg>
          <pc:picChg chg="del">
            <ac:chgData name="Christel Vermeersch" userId="ba94310b-9ab8-4ec8-bef7-aa97c89beac0" providerId="ADAL" clId="{28E4D2F8-DC5B-4EBC-AFAB-D59C2FA3416B}" dt="2021-09-01T17:29:39.676" v="77" actId="478"/>
            <ac:picMkLst>
              <pc:docMk/>
              <pc:sldMasterMk cId="0" sldId="2147483676"/>
              <pc:sldLayoutMk cId="0" sldId="2147483692"/>
              <ac:picMk id="5" creationId="{00000000-0000-0000-0000-000000000000}"/>
            </ac:picMkLst>
          </pc:picChg>
        </pc:sldLayoutChg>
        <pc:sldLayoutChg chg="del">
          <pc:chgData name="Christel Vermeersch" userId="ba94310b-9ab8-4ec8-bef7-aa97c89beac0" providerId="ADAL" clId="{28E4D2F8-DC5B-4EBC-AFAB-D59C2FA3416B}" dt="2021-09-01T17:29:58.271" v="84" actId="2696"/>
          <pc:sldLayoutMkLst>
            <pc:docMk/>
            <pc:sldMasterMk cId="0" sldId="2147483676"/>
            <pc:sldLayoutMk cId="0" sldId="2147483693"/>
          </pc:sldLayoutMkLst>
        </pc:sldLayoutChg>
        <pc:sldLayoutChg chg="delSp modSp mod">
          <pc:chgData name="Christel Vermeersch" userId="ba94310b-9ab8-4ec8-bef7-aa97c89beac0" providerId="ADAL" clId="{28E4D2F8-DC5B-4EBC-AFAB-D59C2FA3416B}" dt="2021-09-01T17:32:28.376" v="112" actId="478"/>
          <pc:sldLayoutMkLst>
            <pc:docMk/>
            <pc:sldMasterMk cId="0" sldId="2147483676"/>
            <pc:sldLayoutMk cId="0" sldId="2147483694"/>
          </pc:sldLayoutMkLst>
          <pc:spChg chg="del">
            <ac:chgData name="Christel Vermeersch" userId="ba94310b-9ab8-4ec8-bef7-aa97c89beac0" providerId="ADAL" clId="{28E4D2F8-DC5B-4EBC-AFAB-D59C2FA3416B}" dt="2021-09-01T17:32:18.259" v="110" actId="478"/>
            <ac:spMkLst>
              <pc:docMk/>
              <pc:sldMasterMk cId="0" sldId="2147483676"/>
              <pc:sldLayoutMk cId="0" sldId="2147483694"/>
              <ac:spMk id="6" creationId="{00000000-0000-0000-0000-000000000000}"/>
            </ac:spMkLst>
          </pc:spChg>
          <pc:spChg chg="mod">
            <ac:chgData name="Christel Vermeersch" userId="ba94310b-9ab8-4ec8-bef7-aa97c89beac0" providerId="ADAL" clId="{28E4D2F8-DC5B-4EBC-AFAB-D59C2FA3416B}" dt="2021-09-01T17:32:22.146" v="111" actId="1076"/>
            <ac:spMkLst>
              <pc:docMk/>
              <pc:sldMasterMk cId="0" sldId="2147483676"/>
              <pc:sldLayoutMk cId="0" sldId="2147483694"/>
              <ac:spMk id="10" creationId="{00000000-0000-0000-0000-000000000000}"/>
            </ac:spMkLst>
          </pc:spChg>
          <pc:picChg chg="del">
            <ac:chgData name="Christel Vermeersch" userId="ba94310b-9ab8-4ec8-bef7-aa97c89beac0" providerId="ADAL" clId="{28E4D2F8-DC5B-4EBC-AFAB-D59C2FA3416B}" dt="2021-09-01T17:32:28.376" v="112" actId="478"/>
            <ac:picMkLst>
              <pc:docMk/>
              <pc:sldMasterMk cId="0" sldId="2147483676"/>
              <pc:sldLayoutMk cId="0" sldId="2147483694"/>
              <ac:picMk id="8" creationId="{00000000-0000-0000-0000-000000000000}"/>
            </ac:picMkLst>
          </pc:picChg>
        </pc:sldLayoutChg>
        <pc:sldLayoutChg chg="del">
          <pc:chgData name="Christel Vermeersch" userId="ba94310b-9ab8-4ec8-bef7-aa97c89beac0" providerId="ADAL" clId="{28E4D2F8-DC5B-4EBC-AFAB-D59C2FA3416B}" dt="2021-09-01T17:28:18.988" v="75" actId="2696"/>
          <pc:sldLayoutMkLst>
            <pc:docMk/>
            <pc:sldMasterMk cId="0" sldId="2147483676"/>
            <pc:sldLayoutMk cId="0" sldId="2147483695"/>
          </pc:sldLayoutMkLst>
        </pc:sldLayoutChg>
        <pc:sldLayoutChg chg="addSp delSp modSp mod">
          <pc:chgData name="Christel Vermeersch" userId="ba94310b-9ab8-4ec8-bef7-aa97c89beac0" providerId="ADAL" clId="{28E4D2F8-DC5B-4EBC-AFAB-D59C2FA3416B}" dt="2021-09-01T17:41:02.161" v="344" actId="20577"/>
          <pc:sldLayoutMkLst>
            <pc:docMk/>
            <pc:sldMasterMk cId="0" sldId="2147483676"/>
            <pc:sldLayoutMk cId="3255441301" sldId="2147483697"/>
          </pc:sldLayoutMkLst>
          <pc:spChg chg="add mod">
            <ac:chgData name="Christel Vermeersch" userId="ba94310b-9ab8-4ec8-bef7-aa97c89beac0" providerId="ADAL" clId="{28E4D2F8-DC5B-4EBC-AFAB-D59C2FA3416B}" dt="2021-09-01T17:35:11.698" v="162" actId="20577"/>
            <ac:spMkLst>
              <pc:docMk/>
              <pc:sldMasterMk cId="0" sldId="2147483676"/>
              <pc:sldLayoutMk cId="3255441301" sldId="2147483697"/>
              <ac:spMk id="4" creationId="{45D550B8-7637-4A5A-89D1-CEF0E77EBD3B}"/>
            </ac:spMkLst>
          </pc:spChg>
          <pc:spChg chg="add mod">
            <ac:chgData name="Christel Vermeersch" userId="ba94310b-9ab8-4ec8-bef7-aa97c89beac0" providerId="ADAL" clId="{28E4D2F8-DC5B-4EBC-AFAB-D59C2FA3416B}" dt="2021-09-01T17:33:37.062" v="138" actId="1035"/>
            <ac:spMkLst>
              <pc:docMk/>
              <pc:sldMasterMk cId="0" sldId="2147483676"/>
              <pc:sldLayoutMk cId="3255441301" sldId="2147483697"/>
              <ac:spMk id="5" creationId="{2A5D7820-60B1-4099-A283-61272B068509}"/>
            </ac:spMkLst>
          </pc:spChg>
          <pc:spChg chg="add mod">
            <ac:chgData name="Christel Vermeersch" userId="ba94310b-9ab8-4ec8-bef7-aa97c89beac0" providerId="ADAL" clId="{28E4D2F8-DC5B-4EBC-AFAB-D59C2FA3416B}" dt="2021-09-01T17:34:56.733" v="151" actId="1076"/>
            <ac:spMkLst>
              <pc:docMk/>
              <pc:sldMasterMk cId="0" sldId="2147483676"/>
              <pc:sldLayoutMk cId="3255441301" sldId="2147483697"/>
              <ac:spMk id="6" creationId="{918C7B49-9291-4858-B1D9-62026849F85B}"/>
            </ac:spMkLst>
          </pc:spChg>
          <pc:spChg chg="del">
            <ac:chgData name="Christel Vermeersch" userId="ba94310b-9ab8-4ec8-bef7-aa97c89beac0" providerId="ADAL" clId="{28E4D2F8-DC5B-4EBC-AFAB-D59C2FA3416B}" dt="2021-09-01T17:33:43.182" v="139" actId="478"/>
            <ac:spMkLst>
              <pc:docMk/>
              <pc:sldMasterMk cId="0" sldId="2147483676"/>
              <pc:sldLayoutMk cId="3255441301" sldId="2147483697"/>
              <ac:spMk id="7" creationId="{00000000-0000-0000-0000-000000000000}"/>
            </ac:spMkLst>
          </pc:spChg>
          <pc:spChg chg="add mod">
            <ac:chgData name="Christel Vermeersch" userId="ba94310b-9ab8-4ec8-bef7-aa97c89beac0" providerId="ADAL" clId="{28E4D2F8-DC5B-4EBC-AFAB-D59C2FA3416B}" dt="2021-09-01T17:33:29.645" v="124" actId="1036"/>
            <ac:spMkLst>
              <pc:docMk/>
              <pc:sldMasterMk cId="0" sldId="2147483676"/>
              <pc:sldLayoutMk cId="3255441301" sldId="2147483697"/>
              <ac:spMk id="8" creationId="{238F2B29-0B45-4B8E-AEAB-F3BD78EA9454}"/>
            </ac:spMkLst>
          </pc:spChg>
          <pc:spChg chg="del">
            <ac:chgData name="Christel Vermeersch" userId="ba94310b-9ab8-4ec8-bef7-aa97c89beac0" providerId="ADAL" clId="{28E4D2F8-DC5B-4EBC-AFAB-D59C2FA3416B}" dt="2021-09-01T17:32:56.008" v="113" actId="478"/>
            <ac:spMkLst>
              <pc:docMk/>
              <pc:sldMasterMk cId="0" sldId="2147483676"/>
              <pc:sldLayoutMk cId="3255441301" sldId="2147483697"/>
              <ac:spMk id="9" creationId="{0132FAA1-C38E-4266-85AB-33147BBFA261}"/>
            </ac:spMkLst>
          </pc:spChg>
          <pc:spChg chg="add mod">
            <ac:chgData name="Christel Vermeersch" userId="ba94310b-9ab8-4ec8-bef7-aa97c89beac0" providerId="ADAL" clId="{28E4D2F8-DC5B-4EBC-AFAB-D59C2FA3416B}" dt="2021-09-01T17:41:02.161" v="344" actId="20577"/>
            <ac:spMkLst>
              <pc:docMk/>
              <pc:sldMasterMk cId="0" sldId="2147483676"/>
              <pc:sldLayoutMk cId="3255441301" sldId="2147483697"/>
              <ac:spMk id="10" creationId="{86A7E565-72D6-47DE-BD08-669D0FF4BC2A}"/>
            </ac:spMkLst>
          </pc:spChg>
          <pc:cxnChg chg="add mod">
            <ac:chgData name="Christel Vermeersch" userId="ba94310b-9ab8-4ec8-bef7-aa97c89beac0" providerId="ADAL" clId="{28E4D2F8-DC5B-4EBC-AFAB-D59C2FA3416B}" dt="2021-09-01T17:34:58.807" v="152" actId="1076"/>
            <ac:cxnSpMkLst>
              <pc:docMk/>
              <pc:sldMasterMk cId="0" sldId="2147483676"/>
              <pc:sldLayoutMk cId="3255441301" sldId="2147483697"/>
              <ac:cxnSpMk id="11" creationId="{4A6CB1BE-18AD-473C-8416-4C7901D892AF}"/>
            </ac:cxnSpMkLst>
          </pc:cxnChg>
          <pc:cxnChg chg="add mod">
            <ac:chgData name="Christel Vermeersch" userId="ba94310b-9ab8-4ec8-bef7-aa97c89beac0" providerId="ADAL" clId="{28E4D2F8-DC5B-4EBC-AFAB-D59C2FA3416B}" dt="2021-09-01T17:35:03.453" v="153" actId="1076"/>
            <ac:cxnSpMkLst>
              <pc:docMk/>
              <pc:sldMasterMk cId="0" sldId="2147483676"/>
              <pc:sldLayoutMk cId="3255441301" sldId="2147483697"/>
              <ac:cxnSpMk id="12" creationId="{DEB885E1-EB3F-4A63-B467-3A5D7707A03E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9FAE9-D304-4B2A-AC8E-1435E327538D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CAE9-8222-4CC9-A328-7227796EDA33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1142984" y="4415790"/>
            <a:ext cx="4572032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5BA4-74AE-4F71-9BC5-D1B8ADFDEF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AFA40-B217-4804-9CA7-43BAB639FB1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10650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58A97E-BDC3-4D27-AEBC-A9635A27EED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0752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10752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 animation effects)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printing (max size for</a:t>
            </a:r>
            <a:r>
              <a:rPr lang="en-US" baseline="0" dirty="0"/>
              <a:t> better detail)</a:t>
            </a:r>
            <a:endParaRPr lang="en-US" dirty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presentation (with animation effects)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3F14E-E6F6-4E29-9573-9C83C11DD3FA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printing only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5F8D2-7A5E-4662-BB37-AFB2AA71A805}" type="slidenum">
              <a:rPr lang="en-US"/>
              <a:pPr/>
              <a:t>100</a:t>
            </a:fld>
            <a:endParaRPr lang="en-US" dirty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5790"/>
            <a:ext cx="5486400" cy="4181767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D08A5-A60A-4BE5-8D90-152C9953B29D}" type="slidenum">
              <a:rPr lang="en-US"/>
              <a:pPr/>
              <a:t>101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5790"/>
            <a:ext cx="5486400" cy="418176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108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109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9577C6-41FD-447B-8F57-E5AF70F62BAE}" type="slidenum">
              <a:rPr lang="en-US"/>
              <a:pPr/>
              <a:t>110</a:t>
            </a:fld>
            <a:endParaRPr lang="en-US" dirty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5325"/>
            <a:ext cx="4646612" cy="34861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416432"/>
            <a:ext cx="5485772" cy="418306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IE methods for Policy Makers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2nd and 3rd day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E8356-B461-4F08-AA3F-C14337969C08}" type="slidenum">
              <a:rPr lang="en-US"/>
              <a:pPr/>
              <a:t>111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IE methods for Policy Makers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2nd and 3rd day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presentation (with</a:t>
            </a:r>
            <a:r>
              <a:rPr lang="en-US" baseline="0" dirty="0"/>
              <a:t> animation effects)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C5BA4-74AE-4F71-9BC5-D1B8ADFDEF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Marcador de texto">
            <a:extLst>
              <a:ext uri="{FF2B5EF4-FFF2-40B4-BE49-F238E27FC236}">
                <a16:creationId xmlns:a16="http://schemas.microsoft.com/office/drawing/2014/main" id="{45D550B8-7637-4A5A-89D1-CEF0E77EB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0033" y="4293096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Presenter</a:t>
            </a:r>
          </a:p>
        </p:txBody>
      </p:sp>
      <p:sp>
        <p:nvSpPr>
          <p:cNvPr id="5" name="7 Marcador de texto">
            <a:extLst>
              <a:ext uri="{FF2B5EF4-FFF2-40B4-BE49-F238E27FC236}">
                <a16:creationId xmlns:a16="http://schemas.microsoft.com/office/drawing/2014/main" id="{2A5D7820-60B1-4099-A283-61272B0685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33" y="4793166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</a:t>
            </a:r>
          </a:p>
        </p:txBody>
      </p:sp>
      <p:sp>
        <p:nvSpPr>
          <p:cNvPr id="6" name="7 Marcador de texto">
            <a:extLst>
              <a:ext uri="{FF2B5EF4-FFF2-40B4-BE49-F238E27FC236}">
                <a16:creationId xmlns:a16="http://schemas.microsoft.com/office/drawing/2014/main" id="{918C7B49-9291-4858-B1D9-62026849F8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33" y="1053376"/>
            <a:ext cx="8100000" cy="1161574"/>
          </a:xfrm>
          <a:prstGeom prst="round2SameRect">
            <a:avLst/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7 Marcador de texto">
            <a:extLst>
              <a:ext uri="{FF2B5EF4-FFF2-40B4-BE49-F238E27FC236}">
                <a16:creationId xmlns:a16="http://schemas.microsoft.com/office/drawing/2014/main" id="{238F2B29-0B45-4B8E-AEAB-F3BD78EA9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033" y="2670011"/>
            <a:ext cx="8100000" cy="830997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0" name="22 Marcador de texto">
            <a:extLst>
              <a:ext uri="{FF2B5EF4-FFF2-40B4-BE49-F238E27FC236}">
                <a16:creationId xmlns:a16="http://schemas.microsoft.com/office/drawing/2014/main" id="{86A7E565-72D6-47DE-BD08-669D0FF4BC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384" y="5733256"/>
            <a:ext cx="7443952" cy="1055578"/>
          </a:xfrm>
        </p:spPr>
        <p:txBody>
          <a:bodyPr anchor="ctr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Notes</a:t>
            </a:r>
          </a:p>
        </p:txBody>
      </p:sp>
      <p:cxnSp>
        <p:nvCxnSpPr>
          <p:cNvPr id="11" name="17 Conector recto">
            <a:extLst>
              <a:ext uri="{FF2B5EF4-FFF2-40B4-BE49-F238E27FC236}">
                <a16:creationId xmlns:a16="http://schemas.microsoft.com/office/drawing/2014/main" id="{4A6CB1BE-18AD-473C-8416-4C7901D892AF}"/>
              </a:ext>
            </a:extLst>
          </p:cNvPr>
          <p:cNvCxnSpPr/>
          <p:nvPr userDrawn="1"/>
        </p:nvCxnSpPr>
        <p:spPr>
          <a:xfrm>
            <a:off x="590033" y="1196752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7 Conector recto">
            <a:extLst>
              <a:ext uri="{FF2B5EF4-FFF2-40B4-BE49-F238E27FC236}">
                <a16:creationId xmlns:a16="http://schemas.microsoft.com/office/drawing/2014/main" id="{DEB885E1-EB3F-4A63-B467-3A5D7707A03E}"/>
              </a:ext>
            </a:extLst>
          </p:cNvPr>
          <p:cNvCxnSpPr/>
          <p:nvPr userDrawn="1"/>
        </p:nvCxnSpPr>
        <p:spPr>
          <a:xfrm>
            <a:off x="500033" y="2132856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4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7 Rectángulo"/>
          <p:cNvSpPr/>
          <p:nvPr/>
        </p:nvSpPr>
        <p:spPr>
          <a:xfrm>
            <a:off x="7786710" y="0"/>
            <a:ext cx="1357290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4788598"/>
            <a:ext cx="8786874" cy="54067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14282" y="142852"/>
            <a:ext cx="8786874" cy="45847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14282" y="5332276"/>
            <a:ext cx="8786874" cy="88280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1C09-4F92-46B4-9A60-CB4454BD5789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57132" y="1428736"/>
            <a:ext cx="8829706" cy="485778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36EA2-8050-459F-AB3D-675B96CE69FB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00892" y="200025"/>
            <a:ext cx="2057400" cy="614045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42844" y="214291"/>
            <a:ext cx="7715304" cy="614366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1886-EC37-433B-AC24-2BBFB5560363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1 Rectángulo"/>
          <p:cNvSpPr/>
          <p:nvPr/>
        </p:nvSpPr>
        <p:spPr>
          <a:xfrm>
            <a:off x="7786710" y="6072206"/>
            <a:ext cx="1357290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2 Rectángulo"/>
          <p:cNvSpPr/>
          <p:nvPr/>
        </p:nvSpPr>
        <p:spPr>
          <a:xfrm>
            <a:off x="0" y="5829301"/>
            <a:ext cx="9144000" cy="1042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6 Rectángulo"/>
          <p:cNvSpPr/>
          <p:nvPr/>
        </p:nvSpPr>
        <p:spPr>
          <a:xfrm>
            <a:off x="0" y="5643563"/>
            <a:ext cx="9144000" cy="1214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9 CuadroTexto">
            <a:extLst>
              <a:ext uri="{FF2B5EF4-FFF2-40B4-BE49-F238E27FC236}">
                <a16:creationId xmlns:a16="http://schemas.microsoft.com/office/drawing/2014/main" id="{0132FAA1-C38E-4266-85AB-33147BBFA261}"/>
              </a:ext>
            </a:extLst>
          </p:cNvPr>
          <p:cNvSpPr txBox="1"/>
          <p:nvPr userDrawn="1"/>
        </p:nvSpPr>
        <p:spPr>
          <a:xfrm>
            <a:off x="1619672" y="2492896"/>
            <a:ext cx="5728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+mj-lt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&amp; A"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357554" y="467284"/>
            <a:ext cx="2460930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b="1" dirty="0">
                <a:solidFill>
                  <a:schemeClr val="bg2">
                    <a:lumMod val="85000"/>
                  </a:schemeClr>
                </a:solidFill>
                <a:latin typeface="+mj-lt"/>
              </a:rPr>
              <a:t>?</a:t>
            </a:r>
          </a:p>
        </p:txBody>
      </p:sp>
      <p:sp useBgFill="1">
        <p:nvSpPr>
          <p:cNvPr id="7" name="6 Rectángulo"/>
          <p:cNvSpPr/>
          <p:nvPr/>
        </p:nvSpPr>
        <p:spPr>
          <a:xfrm>
            <a:off x="0" y="5872163"/>
            <a:ext cx="9144000" cy="985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CuadroTexto"/>
          <p:cNvSpPr txBox="1"/>
          <p:nvPr userDrawn="1"/>
        </p:nvSpPr>
        <p:spPr>
          <a:xfrm>
            <a:off x="3357554" y="467284"/>
            <a:ext cx="2460930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?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2551743" y="2582614"/>
            <a:ext cx="40046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400" b="1" dirty="0">
                <a:latin typeface="+mj-lt"/>
              </a:rPr>
              <a:t>Q &amp; A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de t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6 Rectángulo"/>
          <p:cNvSpPr/>
          <p:nvPr/>
        </p:nvSpPr>
        <p:spPr>
          <a:xfrm>
            <a:off x="0" y="5715001"/>
            <a:ext cx="91440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3" y="5286388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2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500033" y="5786458"/>
            <a:ext cx="8100000" cy="5715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</a:t>
            </a:r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152384" y="6500834"/>
            <a:ext cx="8848772" cy="288000"/>
          </a:xfrm>
        </p:spPr>
        <p:txBody>
          <a:bodyPr anchor="ctr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Notes if necessary</a:t>
            </a:r>
          </a:p>
        </p:txBody>
      </p:sp>
      <p:sp>
        <p:nvSpPr>
          <p:cNvPr id="27" name="7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500033" y="1883623"/>
            <a:ext cx="8100000" cy="1161574"/>
          </a:xfrm>
          <a:prstGeom prst="round2SameRect">
            <a:avLst/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8" name="7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500033" y="3169507"/>
            <a:ext cx="8100000" cy="830997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 anchorCtr="0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1585936"/>
          </a:xfrm>
        </p:spPr>
        <p:txBody>
          <a:bodyPr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B07C-A0D0-490E-BF20-B2D9F1BE56A2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685800" y="3671890"/>
            <a:ext cx="7772400" cy="1200329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2 Subtítulo"/>
          <p:cNvSpPr>
            <a:spLocks noGrp="1"/>
          </p:cNvSpPr>
          <p:nvPr>
            <p:ph type="subTitle" idx="1"/>
          </p:nvPr>
        </p:nvSpPr>
        <p:spPr>
          <a:xfrm>
            <a:off x="685818" y="5029212"/>
            <a:ext cx="7758122" cy="90011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9" name="8 Imagen" descr="logos t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7150" y="428604"/>
            <a:ext cx="5893808" cy="1214446"/>
          </a:xfrm>
          <a:prstGeom prst="rect">
            <a:avLst/>
          </a:prstGeom>
        </p:spPr>
      </p:pic>
      <p:sp useBgFill="1">
        <p:nvSpPr>
          <p:cNvPr id="10" name="9 Rectángulo"/>
          <p:cNvSpPr/>
          <p:nvPr/>
        </p:nvSpPr>
        <p:spPr>
          <a:xfrm>
            <a:off x="7643834" y="6072207"/>
            <a:ext cx="1500166" cy="785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7315184" y="6421461"/>
            <a:ext cx="1757410" cy="365125"/>
          </a:xfrm>
        </p:spPr>
        <p:txBody>
          <a:bodyPr/>
          <a:lstStyle/>
          <a:p>
            <a:fld id="{76E7D81C-3CCC-4092-A575-E91B897B8AD5}" type="datetime4">
              <a:rPr lang="en-US" smtClean="0"/>
              <a:pPr/>
              <a:t>September 1, 2021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3" y="71414"/>
            <a:ext cx="8815419" cy="118588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28736"/>
            <a:ext cx="4038600" cy="46434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28736"/>
            <a:ext cx="4038600" cy="46434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23E3-D5FD-49D2-A6D3-5E28914EFBED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3" y="71414"/>
            <a:ext cx="8815419" cy="12001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068498"/>
            <a:ext cx="4040188" cy="4003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42873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068498"/>
            <a:ext cx="4041775" cy="4003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9AE2-0C23-47FF-98C7-34B82B6525CC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s-ES" noProof="0"/>
              <a:t>Haga clic para modificar el estilo de título del patrón</a:t>
            </a:r>
            <a:endParaRPr lang="en-US" noProof="0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EB52-4F67-41B5-9D5A-C5EB91E88930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642918"/>
            <a:ext cx="5111750" cy="54832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81140-A594-492A-8506-6C154CB971C6}" type="datetime4">
              <a:rPr lang="en-US" smtClean="0"/>
              <a:pPr/>
              <a:t>September 1, 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0CE1-AB8A-4B02-A174-2F167B583E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15696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2844" y="1071546"/>
            <a:ext cx="8858312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900728" y="6450037"/>
            <a:ext cx="175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82E42635-070C-4CD4-9F36-53373936D961}" type="datetime4">
              <a:rPr lang="en-US" smtClean="0"/>
              <a:pPr/>
              <a:t>September 1, 2021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57214" y="6450037"/>
            <a:ext cx="5343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289" y="6450037"/>
            <a:ext cx="485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E1C0CE1-AB8A-4B02-A174-2F167B583E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10 Redondear rectángulo de esquina del mismo lado"/>
          <p:cNvSpPr/>
          <p:nvPr/>
        </p:nvSpPr>
        <p:spPr>
          <a:xfrm>
            <a:off x="7786688" y="6196377"/>
            <a:ext cx="1211958" cy="663691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2" r:id="rId14"/>
    <p:sldLayoutId id="2147483694" r:id="rId15"/>
    <p:sldLayoutId id="2147483696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bank.org/ieinpractice" TargetMode="Externa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4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43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36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2 Marcador de texto">
            <a:extLst>
              <a:ext uri="{FF2B5EF4-FFF2-40B4-BE49-F238E27FC236}">
                <a16:creationId xmlns:a16="http://schemas.microsoft.com/office/drawing/2014/main" id="{15AC41A1-80D1-4FD1-AF1F-156723CE697A}"/>
              </a:ext>
            </a:extLst>
          </p:cNvPr>
          <p:cNvSpPr txBox="1">
            <a:spLocks/>
          </p:cNvSpPr>
          <p:nvPr/>
        </p:nvSpPr>
        <p:spPr>
          <a:xfrm>
            <a:off x="755576" y="872716"/>
            <a:ext cx="7920880" cy="511256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These slides constitute supporting material to </a:t>
            </a:r>
            <a:r>
              <a:rPr lang="en-US" i="1" dirty="0"/>
              <a:t>Impact Evaluation in Practice, second edition </a:t>
            </a:r>
            <a:r>
              <a:rPr lang="en-US" dirty="0"/>
              <a:t>by</a:t>
            </a:r>
            <a:r>
              <a:rPr lang="en-US" i="1" dirty="0"/>
              <a:t> </a:t>
            </a:r>
            <a:r>
              <a:rPr lang="en-US" dirty="0"/>
              <a:t>Gertler, P.; Martinez, S., Premand, P., Rawlings, L. B. and Vermeersch C., 2016, The World Bank, Washington DC, </a:t>
            </a:r>
            <a:r>
              <a:rPr lang="en-US" dirty="0">
                <a:hlinkClick r:id="rId2"/>
              </a:rPr>
              <a:t>www.worldbank.org</a:t>
            </a:r>
            <a:r>
              <a:rPr lang="en-US">
                <a:hlinkClick r:id="rId2"/>
              </a:rPr>
              <a:t>/ieinpractice</a:t>
            </a:r>
            <a:r>
              <a:rPr lang="en-US"/>
              <a:t>. 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content of these slides reflects the views of the authors and not necessarily those of the World Bank.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 slides may be adapted and reused under Creative Commons attribution.</a:t>
            </a:r>
          </a:p>
        </p:txBody>
      </p:sp>
    </p:spTree>
    <p:extLst>
      <p:ext uri="{BB962C8B-B14F-4D97-AF65-F5344CB8AC3E}">
        <p14:creationId xmlns:p14="http://schemas.microsoft.com/office/powerpoint/2010/main" val="68913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Missing Data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14282" y="2558473"/>
            <a:ext cx="5214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a program beneficiary: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1470954" y="1278554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sp>
        <p:nvSpPr>
          <p:cNvPr id="7" name="6 Rectángulo"/>
          <p:cNvSpPr/>
          <p:nvPr/>
        </p:nvSpPr>
        <p:spPr>
          <a:xfrm>
            <a:off x="787472" y="3155106"/>
            <a:ext cx="8070808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tabLst>
                <a:tab pos="0" algn="l"/>
              </a:tabLst>
            </a:pPr>
            <a:r>
              <a:rPr lang="en-US" sz="3600" dirty="0"/>
              <a:t>we observe</a:t>
            </a:r>
          </a:p>
          <a:p>
            <a:pPr>
              <a:tabLst>
                <a:tab pos="0" algn="l"/>
              </a:tabLst>
            </a:pPr>
            <a:r>
              <a:rPr lang="en-US" sz="3200" dirty="0"/>
              <a:t>(Y | </a:t>
            </a:r>
            <a:r>
              <a:rPr lang="en-US" sz="3200" dirty="0">
                <a:solidFill>
                  <a:schemeClr val="accent1"/>
                </a:solidFill>
              </a:rPr>
              <a:t>P=1</a:t>
            </a:r>
            <a:r>
              <a:rPr lang="en-US" sz="3200" dirty="0"/>
              <a:t>): Household Consumption (Y) with a cash transfer program (</a:t>
            </a:r>
            <a:r>
              <a:rPr lang="en-US" sz="3200" dirty="0">
                <a:solidFill>
                  <a:schemeClr val="accent1"/>
                </a:solidFill>
              </a:rPr>
              <a:t>P=1</a:t>
            </a:r>
            <a:r>
              <a:rPr lang="en-US" sz="3200" dirty="0"/>
              <a:t>) </a:t>
            </a:r>
          </a:p>
        </p:txBody>
      </p:sp>
      <p:sp>
        <p:nvSpPr>
          <p:cNvPr id="9" name="8 Lágrima"/>
          <p:cNvSpPr/>
          <p:nvPr/>
        </p:nvSpPr>
        <p:spPr>
          <a:xfrm>
            <a:off x="428596" y="342731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787472" y="4941056"/>
            <a:ext cx="8070808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but we do not observe</a:t>
            </a:r>
          </a:p>
          <a:p>
            <a:r>
              <a:rPr lang="en-US" sz="3200" dirty="0"/>
              <a:t>(Y | </a:t>
            </a:r>
            <a:r>
              <a:rPr lang="en-US" sz="3200" dirty="0">
                <a:solidFill>
                  <a:schemeClr val="accent1"/>
                </a:solidFill>
              </a:rPr>
              <a:t>P=0</a:t>
            </a:r>
            <a:r>
              <a:rPr lang="en-US" sz="3200" dirty="0"/>
              <a:t>): Household Consumption (Y) without a cash transfer program (</a:t>
            </a:r>
            <a:r>
              <a:rPr lang="en-US" sz="3200" dirty="0">
                <a:solidFill>
                  <a:schemeClr val="accent1"/>
                </a:solidFill>
              </a:rPr>
              <a:t>P=0</a:t>
            </a:r>
            <a:r>
              <a:rPr lang="en-US" sz="3200" dirty="0"/>
              <a:t>)</a:t>
            </a:r>
          </a:p>
        </p:txBody>
      </p:sp>
      <p:sp>
        <p:nvSpPr>
          <p:cNvPr id="11" name="10 Lágrima"/>
          <p:cNvSpPr/>
          <p:nvPr/>
        </p:nvSpPr>
        <p:spPr>
          <a:xfrm>
            <a:off x="428596" y="521326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uiExpand="1" build="p" bldLvl="3"/>
      <p:bldP spid="9" grpId="0" animBg="1"/>
      <p:bldP spid="10" grpId="0" uiExpand="1" build="p" bldLvl="3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>
          <a:xfrm>
            <a:off x="35496" y="123472"/>
            <a:ext cx="9001158" cy="857256"/>
          </a:xfrm>
        </p:spPr>
        <p:txBody>
          <a:bodyPr>
            <a:noAutofit/>
          </a:bodyPr>
          <a:lstStyle/>
          <a:p>
            <a:r>
              <a:rPr lang="en-US" sz="3400" dirty="0"/>
              <a:t>Where Do Comparison Groups come from?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802482" y="1210107"/>
            <a:ext cx="7984360" cy="11387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accent1"/>
                </a:solidFill>
              </a:rPr>
              <a:t>rules of program operation </a:t>
            </a:r>
            <a:r>
              <a:rPr lang="en-US" sz="3400" dirty="0"/>
              <a:t>determine the </a:t>
            </a:r>
            <a:r>
              <a:rPr lang="en-US" sz="3400" dirty="0">
                <a:solidFill>
                  <a:schemeClr val="accent1"/>
                </a:solidFill>
              </a:rPr>
              <a:t>evaluation strategy</a:t>
            </a:r>
            <a:r>
              <a:rPr lang="en-US" sz="3400" dirty="0"/>
              <a:t>.</a:t>
            </a:r>
          </a:p>
        </p:txBody>
      </p:sp>
      <p:sp>
        <p:nvSpPr>
          <p:cNvPr id="13" name="12 Lágrima"/>
          <p:cNvSpPr/>
          <p:nvPr/>
        </p:nvSpPr>
        <p:spPr>
          <a:xfrm>
            <a:off x="498348" y="14342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802482" y="2780928"/>
            <a:ext cx="7984360" cy="2985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400" dirty="0"/>
              <a:t>We can almost always find a valid comparison group if:</a:t>
            </a:r>
            <a:endParaRPr lang="en-US" sz="2600" dirty="0"/>
          </a:p>
          <a:p>
            <a:pPr lvl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2600" dirty="0"/>
              <a:t> </a:t>
            </a:r>
            <a:r>
              <a:rPr lang="en-US" sz="3000" dirty="0"/>
              <a:t>the operational rules for selecting beneficiaries are </a:t>
            </a:r>
            <a:r>
              <a:rPr lang="en-US" sz="3000" dirty="0">
                <a:solidFill>
                  <a:schemeClr val="accent1"/>
                </a:solidFill>
              </a:rPr>
              <a:t>equitable, transparent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accent1"/>
                </a:solidFill>
              </a:rPr>
              <a:t> accountable</a:t>
            </a:r>
            <a:r>
              <a:rPr lang="en-US" sz="3000" dirty="0"/>
              <a:t>; </a:t>
            </a:r>
            <a:endParaRPr lang="en-US" sz="2600" dirty="0"/>
          </a:p>
          <a:p>
            <a:pPr lvl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2600" dirty="0"/>
              <a:t>  </a:t>
            </a:r>
            <a:r>
              <a:rPr lang="en-US" sz="3000" dirty="0"/>
              <a:t>the evaluation is </a:t>
            </a:r>
            <a:r>
              <a:rPr lang="en-US" sz="3000" dirty="0">
                <a:solidFill>
                  <a:schemeClr val="accent3"/>
                </a:solidFill>
              </a:rPr>
              <a:t>designed prospectively</a:t>
            </a:r>
            <a:r>
              <a:rPr lang="en-US" sz="3000" dirty="0"/>
              <a:t>.</a:t>
            </a:r>
          </a:p>
        </p:txBody>
      </p:sp>
      <p:sp>
        <p:nvSpPr>
          <p:cNvPr id="15" name="14 Lágrima"/>
          <p:cNvSpPr/>
          <p:nvPr/>
        </p:nvSpPr>
        <p:spPr>
          <a:xfrm>
            <a:off x="498348" y="299695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14"/>
            <a:ext cx="9324528" cy="857256"/>
          </a:xfrm>
        </p:spPr>
        <p:txBody>
          <a:bodyPr/>
          <a:lstStyle/>
          <a:p>
            <a:r>
              <a:rPr lang="en-US" sz="3600" dirty="0"/>
              <a:t>Operational rules and prospective designs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42910" y="914000"/>
            <a:ext cx="8501090" cy="6995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3000" dirty="0">
                <a:solidFill>
                  <a:schemeClr val="tx2"/>
                </a:solidFill>
              </a:rPr>
              <a:t>Use opportunities to generate good comparison groups and ensure baseline data is collected.</a:t>
            </a:r>
          </a:p>
        </p:txBody>
      </p:sp>
      <p:sp>
        <p:nvSpPr>
          <p:cNvPr id="18" name="17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42910" y="2003814"/>
            <a:ext cx="7929562" cy="1152525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3000" dirty="0"/>
              <a:t>3 questions to determine which method is appropriate for a given program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00132" y="3003934"/>
            <a:ext cx="8286776" cy="2857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 the program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have sufficient resources to achieve scale and reach full coverage of all eligible beneficiaries?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Targeting Rules: </a:t>
            </a:r>
            <a:r>
              <a:rPr lang="en-US" sz="2400" dirty="0"/>
              <a:t>Who is eligible for program benefits? Is the program targeted based on an eligibility cut-off or is it available to everyone?</a:t>
            </a:r>
          </a:p>
          <a:p>
            <a:pPr marL="0" marR="0" lvl="1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Timing: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How are potential beneficiaries enrolled in the program – all at once or in phases over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24 Lágrima"/>
          <p:cNvSpPr/>
          <p:nvPr/>
        </p:nvSpPr>
        <p:spPr>
          <a:xfrm>
            <a:off x="357158" y="221811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26" name="25 Conector recto"/>
          <p:cNvCxnSpPr/>
          <p:nvPr/>
        </p:nvCxnSpPr>
        <p:spPr>
          <a:xfrm rot="5400000">
            <a:off x="-615314" y="4579230"/>
            <a:ext cx="2945916" cy="296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Lágrima"/>
          <p:cNvSpPr/>
          <p:nvPr/>
        </p:nvSpPr>
        <p:spPr>
          <a:xfrm>
            <a:off x="357158" y="107717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4" grpId="0" build="p" bldLvl="3"/>
      <p:bldP spid="25" grpId="0" animBg="1"/>
      <p:bldP spid="2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2" y="71414"/>
            <a:ext cx="9001158" cy="857256"/>
          </a:xfrm>
        </p:spPr>
        <p:txBody>
          <a:bodyPr>
            <a:noAutofit/>
          </a:bodyPr>
          <a:lstStyle/>
          <a:p>
            <a:r>
              <a:rPr lang="en-US" sz="3600" dirty="0"/>
              <a:t>Choosing your IE method(s)</a:t>
            </a:r>
            <a:endParaRPr lang="en-US" sz="34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0" y="764704"/>
          <a:ext cx="9143999" cy="553325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63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dirty="0">
                          <a:solidFill>
                            <a:sysClr val="windowText" lastClr="000000"/>
                          </a:solidFill>
                        </a:rPr>
                        <a:t>Money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Excess demand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No Excess demand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Targeting</a:t>
                      </a:r>
                    </a:p>
                    <a:p>
                      <a:pPr algn="ctr"/>
                      <a:endParaRPr lang="en-US" sz="200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000" i="1" dirty="0">
                          <a:solidFill>
                            <a:sysClr val="windowText" lastClr="000000"/>
                          </a:solidFill>
                        </a:rPr>
                        <a:t>Timing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Targeted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Universal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Targeted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Universal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5214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Phased</a:t>
                      </a:r>
                    </a:p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Roll-out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DD 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  <a:p>
                      <a:pPr marL="457200" indent="-457200" algn="l">
                        <a:buFont typeface="Arial" pitchFamily="34" charset="0"/>
                        <a:buChar char="•"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 to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phases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 to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early take-up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708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Immediate</a:t>
                      </a:r>
                    </a:p>
                    <a:p>
                      <a:pPr algn="ctr"/>
                      <a:r>
                        <a:rPr lang="en-US" sz="2000" b="1" i="1" dirty="0">
                          <a:solidFill>
                            <a:sysClr val="windowText" lastClr="000000"/>
                          </a:solidFill>
                        </a:rPr>
                        <a:t>Roll-out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 RDD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Assignment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RDD</a:t>
                      </a:r>
                    </a:p>
                    <a:p>
                      <a:pPr marL="457200" indent="-457200" algn="l">
                        <a:buFont typeface="Arial" pitchFamily="34" charset="0"/>
                        <a:buChar char="•"/>
                      </a:pP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If less than full 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Take-up: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 Randomized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Promotion 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 DD with</a:t>
                      </a:r>
                    </a:p>
                    <a:p>
                      <a:pPr marL="457200" indent="-457200" algn="l">
                        <a:buFont typeface="Courier New" pitchFamily="49" charset="0"/>
                        <a:buNone/>
                      </a:pPr>
                      <a:r>
                        <a:rPr lang="en-US" sz="1800" baseline="0" dirty="0">
                          <a:solidFill>
                            <a:sysClr val="windowText" lastClr="000000"/>
                          </a:solidFill>
                        </a:rPr>
                        <a:t>5 Matching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1619672" y="98072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19672" y="170080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99592" y="2276872"/>
            <a:ext cx="1440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579404" y="4857760"/>
            <a:ext cx="813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2285992"/>
            <a:ext cx="8143932" cy="227171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4000" dirty="0"/>
              <a:t>The objective of impact evaluation is to estimate the </a:t>
            </a:r>
            <a:r>
              <a:rPr lang="en-US" sz="4000" b="1" dirty="0">
                <a:latin typeface="+mj-lt"/>
              </a:rPr>
              <a:t>causal </a:t>
            </a:r>
            <a:r>
              <a:rPr lang="en-US" sz="4000" dirty="0"/>
              <a:t>effect or </a:t>
            </a:r>
            <a:r>
              <a:rPr lang="en-US" sz="4000" b="1" dirty="0">
                <a:latin typeface="+mj-lt"/>
              </a:rPr>
              <a:t>impact</a:t>
            </a:r>
            <a:r>
              <a:rPr lang="en-US" sz="4000" dirty="0"/>
              <a:t> of a program on outcomes of interest.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388100" y="5500701"/>
            <a:ext cx="8352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214554"/>
            <a:ext cx="8358246" cy="30003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To estimate impact, we need to estimate the </a:t>
            </a:r>
            <a:r>
              <a:rPr lang="en-US" sz="4000" b="1" dirty="0">
                <a:latin typeface="+mj-lt"/>
              </a:rPr>
              <a:t>counterfactual.</a:t>
            </a:r>
            <a:r>
              <a:rPr lang="en-US" sz="4000" dirty="0"/>
              <a:t> </a:t>
            </a:r>
          </a:p>
          <a:p>
            <a:pPr marL="546100" indent="-514350"/>
            <a:r>
              <a:rPr lang="en-US" sz="2800" dirty="0"/>
              <a:t>what would have happened in the absence of the program and</a:t>
            </a:r>
          </a:p>
          <a:p>
            <a:pPr marL="546100" indent="-514350"/>
            <a:r>
              <a:rPr lang="en-US" sz="2800" dirty="0"/>
              <a:t>use comparison or control groups.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500034" y="4857760"/>
            <a:ext cx="828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71472" y="2285992"/>
            <a:ext cx="8286776" cy="1928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have a </a:t>
            </a:r>
            <a:r>
              <a:rPr lang="en-US" sz="4000" b="1" dirty="0">
                <a:latin typeface="+mj-lt"/>
              </a:rPr>
              <a:t>toolbox</a:t>
            </a:r>
            <a:r>
              <a:rPr lang="en-US" sz="4000" dirty="0"/>
              <a:t> with </a:t>
            </a:r>
            <a:r>
              <a:rPr lang="en-US" sz="4000" b="1" dirty="0">
                <a:latin typeface="+mj-lt"/>
              </a:rPr>
              <a:t>5 methods </a:t>
            </a:r>
            <a:r>
              <a:rPr lang="en-US" sz="4000" dirty="0"/>
              <a:t>to identify good comparison groups.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5" name="4 Conector recto"/>
          <p:cNvCxnSpPr/>
          <p:nvPr/>
        </p:nvCxnSpPr>
        <p:spPr>
          <a:xfrm rot="10800000">
            <a:off x="714349" y="4857760"/>
            <a:ext cx="7128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5818" y="2300295"/>
            <a:ext cx="7358082" cy="22717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atin typeface="+mj-lt"/>
              </a:rPr>
              <a:t>Choose the best evaluation method </a:t>
            </a:r>
            <a:r>
              <a:rPr lang="en-US" sz="4000" dirty="0"/>
              <a:t>that is feasible in the program’s operational context.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1057392"/>
            <a:ext cx="4364084" cy="2731647"/>
          </a:xfrm>
        </p:spPr>
        <p:txBody>
          <a:bodyPr/>
          <a:lstStyle/>
          <a:p>
            <a:pPr algn="r"/>
            <a:r>
              <a:rPr lang="en-US" sz="4000" b="0" dirty="0"/>
              <a:t>Portuguese and Spanish </a:t>
            </a:r>
            <a:r>
              <a:rPr lang="en-US" sz="4000" b="0" dirty="0">
                <a:solidFill>
                  <a:schemeClr val="tx1"/>
                </a:solidFill>
              </a:rPr>
              <a:t>Versions also available</a:t>
            </a:r>
            <a:r>
              <a:rPr lang="en-US" sz="4000" b="0" dirty="0"/>
              <a:t>         </a:t>
            </a:r>
            <a:r>
              <a:rPr lang="en-US" sz="4000" b="0" dirty="0">
                <a:solidFill>
                  <a:schemeClr val="tx1"/>
                </a:solidFill>
              </a:rPr>
              <a:t>	</a:t>
            </a:r>
            <a:r>
              <a:rPr lang="en-US" sz="4000" b="0" dirty="0"/>
              <a:t> </a:t>
            </a:r>
            <a:br>
              <a:rPr lang="en-US" sz="4000" b="0" dirty="0"/>
            </a:br>
            <a:r>
              <a:rPr lang="en-US" sz="4000" b="0" dirty="0">
                <a:solidFill>
                  <a:schemeClr val="tx1"/>
                </a:solidFill>
              </a:rPr>
              <a:t>	 </a:t>
            </a:r>
            <a:br>
              <a:rPr lang="en-US" sz="4000" b="0" dirty="0"/>
            </a:br>
            <a:br>
              <a:rPr lang="en-US" sz="4000" b="0" dirty="0"/>
            </a:br>
            <a:br>
              <a:rPr lang="en-US" sz="4000" b="0" dirty="0"/>
            </a:br>
            <a:r>
              <a:rPr lang="en-US" sz="4000" dirty="0">
                <a:solidFill>
                  <a:schemeClr val="accent3"/>
                </a:solidFill>
              </a:rPr>
              <a:t>www.worldbank.org/ieinpractice</a:t>
            </a:r>
            <a:br>
              <a:rPr lang="en-US" sz="4000" dirty="0"/>
            </a:br>
            <a:br>
              <a:rPr lang="en-US" sz="4000" dirty="0"/>
            </a:br>
            <a:endParaRPr lang="en-US" sz="4000" b="0" dirty="0">
              <a:solidFill>
                <a:schemeClr val="tx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42842" y="71414"/>
            <a:ext cx="8856000" cy="85725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4096-2B55-4D55-90CD-F6A26F3E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3" y="928670"/>
            <a:ext cx="3411959" cy="42930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85779" y="928670"/>
            <a:ext cx="8358187" cy="1077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Estimate what </a:t>
            </a:r>
            <a:r>
              <a:rPr lang="en-US" sz="3600" b="1" i="1" dirty="0"/>
              <a:t>would</a:t>
            </a:r>
            <a:r>
              <a:rPr lang="en-US" sz="3600" dirty="0"/>
              <a:t> have happened to </a:t>
            </a:r>
            <a:r>
              <a:rPr lang="en-US" sz="3600" i="1" dirty="0">
                <a:solidFill>
                  <a:schemeClr val="accent1"/>
                </a:solidFill>
              </a:rPr>
              <a:t>Y</a:t>
            </a:r>
            <a:r>
              <a:rPr lang="en-US" sz="3600" dirty="0"/>
              <a:t> in the absence of </a:t>
            </a:r>
            <a:r>
              <a:rPr lang="en-US" sz="3600" i="1" dirty="0">
                <a:solidFill>
                  <a:schemeClr val="accent1"/>
                </a:solidFill>
              </a:rPr>
              <a:t>P</a:t>
            </a:r>
            <a:r>
              <a:rPr lang="en-US" sz="3600" i="1" dirty="0"/>
              <a:t>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85779" y="2456648"/>
            <a:ext cx="3000396" cy="584200"/>
          </a:xfrm>
        </p:spPr>
        <p:txBody>
          <a:bodyPr anchor="ctr"/>
          <a:lstStyle/>
          <a:p>
            <a:pPr>
              <a:buNone/>
            </a:pPr>
            <a:r>
              <a:rPr lang="en-US" dirty="0"/>
              <a:t>We call this the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143240" y="2285992"/>
            <a:ext cx="5286412" cy="769950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5400" b="1" dirty="0">
                <a:solidFill>
                  <a:schemeClr val="accent1"/>
                </a:solidFill>
              </a:rPr>
              <a:t>Counterfactual.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2655262" y="3286124"/>
            <a:ext cx="3885015" cy="3111307"/>
            <a:chOff x="2655262" y="3606082"/>
            <a:chExt cx="3885015" cy="3111307"/>
          </a:xfrm>
        </p:grpSpPr>
        <p:pic>
          <p:nvPicPr>
            <p:cNvPr id="16" name="15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408676">
              <a:off x="2655262" y="3606082"/>
              <a:ext cx="3885015" cy="3111307"/>
            </a:xfrm>
            <a:prstGeom prst="rect">
              <a:avLst/>
            </a:prstGeom>
          </p:spPr>
        </p:pic>
        <p:sp>
          <p:nvSpPr>
            <p:cNvPr id="10" name="9 Rectángulo"/>
            <p:cNvSpPr/>
            <p:nvPr/>
          </p:nvSpPr>
          <p:spPr>
            <a:xfrm rot="21417557">
              <a:off x="2838523" y="3996538"/>
              <a:ext cx="3587982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3200" dirty="0">
                  <a:latin typeface="+mj-lt"/>
                  <a:cs typeface="MV Boli" pitchFamily="2" charset="0"/>
                </a:rPr>
                <a:t>The key to a good impact evaluation is a valid estimate of the </a:t>
              </a:r>
              <a:r>
                <a:rPr lang="en-US" sz="3600" b="1" dirty="0">
                  <a:latin typeface="+mj-lt"/>
                  <a:cs typeface="MV Boli" pitchFamily="2" charset="0"/>
                </a:rPr>
                <a:t>counterfactual!</a:t>
              </a:r>
              <a:endParaRPr lang="en-US" sz="4000" b="1" dirty="0">
                <a:latin typeface="+mj-lt"/>
                <a:cs typeface="MV Boli" pitchFamily="2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Esquina doblada"/>
          <p:cNvSpPr/>
          <p:nvPr/>
        </p:nvSpPr>
        <p:spPr>
          <a:xfrm>
            <a:off x="642910" y="1643050"/>
            <a:ext cx="7858180" cy="464347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1</a:t>
            </a:r>
            <a:br>
              <a:rPr lang="en-US" sz="4000" dirty="0"/>
            </a:br>
            <a:r>
              <a:rPr lang="en-US" sz="4000" dirty="0"/>
              <a:t>Two Stage Least Squares </a:t>
            </a:r>
            <a:r>
              <a:rPr lang="en-US" sz="4000" i="1" dirty="0"/>
              <a:t>(2SLS)</a:t>
            </a:r>
          </a:p>
        </p:txBody>
      </p:sp>
      <p:sp>
        <p:nvSpPr>
          <p:cNvPr id="20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3071802" y="2265346"/>
          <a:ext cx="41148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800" imgH="228600" progId="">
                  <p:embed/>
                </p:oleObj>
              </mc:Choice>
              <mc:Fallback>
                <p:oleObj name="Equation" r:id="rId3" imgW="1320800" imgH="228600" progId="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02" y="2265346"/>
                        <a:ext cx="4114800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3214678" y="4237038"/>
          <a:ext cx="38100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20227" imgH="406224" progId="">
                  <p:embed/>
                </p:oleObj>
              </mc:Choice>
              <mc:Fallback>
                <p:oleObj name="Equation" r:id="rId5" imgW="1320227" imgH="406224" progId="">
                  <p:embed/>
                  <p:pic>
                    <p:nvPicPr>
                      <p:cNvPr id="20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237038"/>
                        <a:ext cx="381000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8 Rectángulo"/>
          <p:cNvSpPr/>
          <p:nvPr/>
        </p:nvSpPr>
        <p:spPr>
          <a:xfrm>
            <a:off x="1219536" y="1761642"/>
            <a:ext cx="642429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Model with endogenous </a:t>
            </a:r>
            <a:r>
              <a:rPr lang="en-US" sz="2800" i="1" dirty="0"/>
              <a:t>Treatment (T)</a:t>
            </a:r>
            <a:r>
              <a:rPr lang="en-US" sz="2800" dirty="0"/>
              <a:t>:</a:t>
            </a:r>
          </a:p>
        </p:txBody>
      </p:sp>
      <p:sp>
        <p:nvSpPr>
          <p:cNvPr id="11" name="10 Lágrima"/>
          <p:cNvSpPr/>
          <p:nvPr/>
        </p:nvSpPr>
        <p:spPr>
          <a:xfrm>
            <a:off x="917087" y="19017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11 Rectángulo"/>
          <p:cNvSpPr/>
          <p:nvPr/>
        </p:nvSpPr>
        <p:spPr>
          <a:xfrm>
            <a:off x="1231111" y="3189273"/>
            <a:ext cx="721011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Stage 1: </a:t>
            </a:r>
            <a:r>
              <a:rPr lang="en-US" sz="2800" dirty="0"/>
              <a:t>Regress endogenous variable on the IV (</a:t>
            </a:r>
            <a:r>
              <a:rPr lang="en-US" sz="2800" i="1" dirty="0"/>
              <a:t>Z</a:t>
            </a:r>
            <a:r>
              <a:rPr lang="en-US" sz="2800" dirty="0"/>
              <a:t>) and other exogenous regressors:</a:t>
            </a:r>
          </a:p>
        </p:txBody>
      </p:sp>
      <p:sp>
        <p:nvSpPr>
          <p:cNvPr id="13" name="12 Lágrima"/>
          <p:cNvSpPr/>
          <p:nvPr/>
        </p:nvSpPr>
        <p:spPr>
          <a:xfrm>
            <a:off x="928662" y="33690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1231111" y="5118099"/>
            <a:ext cx="7198541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/>
            <a:r>
              <a:rPr lang="en-US" sz="2800" dirty="0"/>
              <a:t>Calculate predicted value for each observation: </a:t>
            </a:r>
            <a:r>
              <a:rPr lang="en-US" sz="2800" i="1" dirty="0"/>
              <a:t>T hat</a:t>
            </a:r>
            <a:endParaRPr lang="en-US" sz="2800" dirty="0"/>
          </a:p>
        </p:txBody>
      </p:sp>
      <p:sp>
        <p:nvSpPr>
          <p:cNvPr id="15" name="14 Lágrima"/>
          <p:cNvSpPr/>
          <p:nvPr/>
        </p:nvSpPr>
        <p:spPr>
          <a:xfrm>
            <a:off x="928662" y="528470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Esquina doblada"/>
          <p:cNvSpPr/>
          <p:nvPr/>
        </p:nvSpPr>
        <p:spPr>
          <a:xfrm>
            <a:off x="714348" y="1500174"/>
            <a:ext cx="7643866" cy="5143536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1</a:t>
            </a:r>
            <a:br>
              <a:rPr lang="en-US" sz="4000" dirty="0"/>
            </a:br>
            <a:r>
              <a:rPr lang="en-US" sz="4000" dirty="0"/>
              <a:t>Two Stage Least Squares </a:t>
            </a:r>
            <a:r>
              <a:rPr lang="en-US" sz="4000" i="1" dirty="0"/>
              <a:t>(2SLS)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807165" y="2571744"/>
          <a:ext cx="4267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7172" imgH="317362" progId="">
                  <p:embed/>
                </p:oleObj>
              </mc:Choice>
              <mc:Fallback>
                <p:oleObj name="Equation" r:id="rId3" imgW="1447172" imgH="317362" progId="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165" y="2571744"/>
                        <a:ext cx="42672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6 Rectángulo"/>
          <p:cNvSpPr/>
          <p:nvPr/>
        </p:nvSpPr>
        <p:spPr>
          <a:xfrm>
            <a:off x="1302549" y="3617902"/>
            <a:ext cx="7352992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588" lvl="1"/>
            <a:r>
              <a:rPr lang="en-US" sz="2800" dirty="0"/>
              <a:t>Need to correct Standard Errors (they are based on </a:t>
            </a:r>
            <a:r>
              <a:rPr lang="en-US" sz="2800" i="1" dirty="0"/>
              <a:t>T hat</a:t>
            </a:r>
            <a:r>
              <a:rPr lang="en-US" sz="2800" dirty="0"/>
              <a:t> rather than </a:t>
            </a:r>
            <a:r>
              <a:rPr lang="en-US" sz="2800" i="1" dirty="0"/>
              <a:t>T</a:t>
            </a:r>
            <a:r>
              <a:rPr lang="en-US" sz="2800" dirty="0"/>
              <a:t>)</a:t>
            </a:r>
          </a:p>
        </p:txBody>
      </p:sp>
      <p:sp>
        <p:nvSpPr>
          <p:cNvPr id="8" name="7 Lágrima"/>
          <p:cNvSpPr/>
          <p:nvPr/>
        </p:nvSpPr>
        <p:spPr>
          <a:xfrm>
            <a:off x="1000100" y="378619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8 Rectángulo"/>
          <p:cNvSpPr/>
          <p:nvPr/>
        </p:nvSpPr>
        <p:spPr>
          <a:xfrm>
            <a:off x="1314124" y="1641921"/>
            <a:ext cx="721011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Stage 2: </a:t>
            </a:r>
            <a:r>
              <a:rPr lang="en-US" sz="2800" dirty="0"/>
              <a:t>Regress outcome y on predicted variable (and other exogenous variables):</a:t>
            </a:r>
          </a:p>
        </p:txBody>
      </p:sp>
      <p:sp>
        <p:nvSpPr>
          <p:cNvPr id="10" name="9 Lágrima"/>
          <p:cNvSpPr/>
          <p:nvPr/>
        </p:nvSpPr>
        <p:spPr>
          <a:xfrm>
            <a:off x="1011675" y="182170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1314124" y="4762039"/>
            <a:ext cx="719854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/>
              <a:t>In practice just use STATA – </a:t>
            </a:r>
            <a:r>
              <a:rPr lang="en-US" sz="2800" dirty="0" err="1"/>
              <a:t>ivreg</a:t>
            </a:r>
            <a:r>
              <a:rPr lang="en-US" sz="2800" dirty="0"/>
              <a:t>.</a:t>
            </a:r>
          </a:p>
        </p:txBody>
      </p:sp>
      <p:sp>
        <p:nvSpPr>
          <p:cNvPr id="12" name="11 Lágrima"/>
          <p:cNvSpPr/>
          <p:nvPr/>
        </p:nvSpPr>
        <p:spPr>
          <a:xfrm>
            <a:off x="1011675" y="492751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1314125" y="5618165"/>
            <a:ext cx="604395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Intuition: </a:t>
            </a:r>
            <a:r>
              <a:rPr lang="en-US" sz="2800" i="1" dirty="0"/>
              <a:t>T </a:t>
            </a:r>
            <a:r>
              <a:rPr lang="en-US" sz="2800" dirty="0"/>
              <a:t>has been “cleaned” of its correlation with </a:t>
            </a:r>
            <a:r>
              <a:rPr lang="el-GR" sz="2800" i="1" dirty="0">
                <a:sym typeface="Wingdings" pitchFamily="2" charset="2"/>
              </a:rPr>
              <a:t>ε</a:t>
            </a:r>
            <a:r>
              <a:rPr lang="en-US" sz="2800" i="1" dirty="0">
                <a:sym typeface="Wingdings" pitchFamily="2" charset="2"/>
              </a:rPr>
              <a:t>.</a:t>
            </a:r>
          </a:p>
        </p:txBody>
      </p:sp>
      <p:sp>
        <p:nvSpPr>
          <p:cNvPr id="14" name="13 Lágrima"/>
          <p:cNvSpPr/>
          <p:nvPr/>
        </p:nvSpPr>
        <p:spPr>
          <a:xfrm>
            <a:off x="1011675" y="578476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Esquina doblada"/>
          <p:cNvSpPr/>
          <p:nvPr/>
        </p:nvSpPr>
        <p:spPr>
          <a:xfrm>
            <a:off x="214282" y="1500174"/>
            <a:ext cx="8643998" cy="492922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</a:rPr>
              <a:t>Appendix 2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/>
              <a:t>Steps in Propensity Score Matching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7158" y="1571649"/>
            <a:ext cx="8429684" cy="4429119"/>
          </a:xfrm>
        </p:spPr>
        <p:txBody>
          <a:bodyPr>
            <a:noAutofit/>
          </a:bodyPr>
          <a:lstStyle/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Representative &amp; highly comparables survey of non-participants and participants.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Pool the two samples and estimated a </a:t>
            </a:r>
            <a:r>
              <a:rPr lang="en-US" sz="2200" dirty="0" err="1"/>
              <a:t>logit</a:t>
            </a:r>
            <a:r>
              <a:rPr lang="en-US" sz="2200" dirty="0"/>
              <a:t> (or </a:t>
            </a:r>
            <a:r>
              <a:rPr lang="en-US" sz="2200" dirty="0" err="1"/>
              <a:t>probit</a:t>
            </a:r>
            <a:r>
              <a:rPr lang="en-US" sz="2200" dirty="0"/>
              <a:t>) model of program participation.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Restrict samples to assure </a:t>
            </a:r>
            <a:r>
              <a:rPr lang="en-US" sz="2200" b="1" dirty="0"/>
              <a:t>common support</a:t>
            </a:r>
            <a:r>
              <a:rPr lang="en-US" sz="2200" dirty="0"/>
              <a:t>  (important source of bias in observational studies)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For each participant find a sample of non-participants that have similar propensity scores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Compare the outcome indicators. The difference is the </a:t>
            </a:r>
            <a:r>
              <a:rPr lang="en-US" sz="2200" b="1" dirty="0"/>
              <a:t>estimate of the gain</a:t>
            </a:r>
            <a:r>
              <a:rPr lang="en-US" sz="2200" dirty="0"/>
              <a:t> due to the program for that observation.</a:t>
            </a:r>
          </a:p>
          <a:p>
            <a:pPr marL="533400" indent="-533400" eaLnBrk="1" hangingPunct="1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2200" dirty="0"/>
              <a:t>Calculate the mean of these individual gains to obtain the average overall gain.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impact of </a:t>
            </a:r>
            <a:r>
              <a:rPr lang="en-US" i="1" dirty="0">
                <a:solidFill>
                  <a:schemeClr val="accent1"/>
                </a:solidFill>
              </a:rPr>
              <a:t>P</a:t>
            </a:r>
            <a:r>
              <a:rPr lang="en-US" i="1" dirty="0"/>
              <a:t> </a:t>
            </a:r>
            <a:r>
              <a:rPr lang="en-US" dirty="0"/>
              <a:t>on </a:t>
            </a:r>
            <a:r>
              <a:rPr lang="en-US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28596" y="2428868"/>
            <a:ext cx="352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</a:t>
            </a:r>
            <a:r>
              <a:rPr lang="en-US" sz="2400" dirty="0"/>
              <a:t>          (Y | </a:t>
            </a:r>
            <a:r>
              <a:rPr lang="en-US" sz="2400" dirty="0">
                <a:solidFill>
                  <a:schemeClr val="accent1"/>
                </a:solidFill>
              </a:rPr>
              <a:t>P=1</a:t>
            </a:r>
            <a:r>
              <a:rPr lang="en-US" sz="2400" dirty="0"/>
              <a:t>)</a:t>
            </a:r>
          </a:p>
          <a:p>
            <a:r>
              <a:rPr lang="en-US" sz="2400" dirty="0"/>
              <a:t>Outcome with treatment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500562" y="2383689"/>
            <a:ext cx="3123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ESTIMATE</a:t>
            </a:r>
            <a:r>
              <a:rPr lang="en-US" sz="2400" dirty="0"/>
              <a:t>   (Y | </a:t>
            </a:r>
            <a:r>
              <a:rPr lang="en-US" sz="2400" dirty="0">
                <a:solidFill>
                  <a:schemeClr val="accent1"/>
                </a:solidFill>
              </a:rPr>
              <a:t>P=0</a:t>
            </a:r>
            <a:r>
              <a:rPr lang="en-US" sz="2400" dirty="0"/>
              <a:t>) </a:t>
            </a:r>
          </a:p>
          <a:p>
            <a:r>
              <a:rPr lang="en-US" sz="2400" dirty="0"/>
              <a:t>The Counterfactual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28596" y="4579178"/>
            <a:ext cx="3929090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200" kern="0" dirty="0"/>
              <a:t>Intention to Treat (</a:t>
            </a:r>
            <a:r>
              <a:rPr lang="en-US" sz="2200" b="1" kern="0" dirty="0"/>
              <a:t>ITT</a:t>
            </a:r>
            <a:r>
              <a:rPr lang="en-US" sz="2200" kern="0" dirty="0"/>
              <a:t>)</a:t>
            </a:r>
            <a:r>
              <a:rPr lang="en-US" sz="2200" i="1" kern="0" dirty="0"/>
              <a:t> –Those offered treatment 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200" kern="0" dirty="0"/>
              <a:t>Treatment on the Treated (</a:t>
            </a:r>
            <a:r>
              <a:rPr lang="en-US" sz="2200" b="1" kern="0" dirty="0"/>
              <a:t>TOT</a:t>
            </a:r>
            <a:r>
              <a:rPr lang="en-US" sz="2200" kern="0" dirty="0"/>
              <a:t>)</a:t>
            </a:r>
            <a:r>
              <a:rPr lang="en-US" sz="2200" i="1" kern="0" dirty="0"/>
              <a:t> – Those receiving treatment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500562" y="4857760"/>
            <a:ext cx="4143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Courier New" pitchFamily="49" charset="0"/>
              <a:buChar char="o"/>
              <a:defRPr/>
            </a:pPr>
            <a:r>
              <a:rPr lang="en-US" sz="2400" kern="0" dirty="0"/>
              <a:t>Use </a:t>
            </a:r>
            <a:r>
              <a:rPr lang="en-US" sz="2400" b="1" kern="0" dirty="0"/>
              <a:t>comparison</a:t>
            </a:r>
            <a:r>
              <a:rPr lang="en-US" sz="2400" kern="0" dirty="0"/>
              <a:t> or </a:t>
            </a:r>
            <a:r>
              <a:rPr lang="en-US" sz="2400" b="1" kern="0" dirty="0"/>
              <a:t>control</a:t>
            </a:r>
            <a:r>
              <a:rPr lang="en-US" sz="2400" kern="0" dirty="0"/>
              <a:t> group</a:t>
            </a:r>
          </a:p>
        </p:txBody>
      </p:sp>
      <p:sp>
        <p:nvSpPr>
          <p:cNvPr id="11" name="10 Rectángulo redondeado"/>
          <p:cNvSpPr/>
          <p:nvPr/>
        </p:nvSpPr>
        <p:spPr>
          <a:xfrm>
            <a:off x="882839" y="1135678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grpSp>
        <p:nvGrpSpPr>
          <p:cNvPr id="12" name="11 Grupo"/>
          <p:cNvGrpSpPr/>
          <p:nvPr/>
        </p:nvGrpSpPr>
        <p:grpSpPr>
          <a:xfrm>
            <a:off x="285720" y="3577835"/>
            <a:ext cx="7215238" cy="851297"/>
            <a:chOff x="500034" y="3577835"/>
            <a:chExt cx="7215238" cy="851297"/>
          </a:xfrm>
        </p:grpSpPr>
        <p:sp>
          <p:nvSpPr>
            <p:cNvPr id="6" name="5 Rectángulo redondeado"/>
            <p:cNvSpPr/>
            <p:nvPr/>
          </p:nvSpPr>
          <p:spPr>
            <a:xfrm>
              <a:off x="500034" y="3577835"/>
              <a:ext cx="7215238" cy="851297"/>
            </a:xfrm>
            <a:prstGeom prst="round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/>
                <a:t>IMPACT =                      </a:t>
              </a:r>
              <a:r>
                <a:rPr lang="en-US" sz="4400" b="1" dirty="0"/>
                <a:t>-</a:t>
              </a:r>
              <a:r>
                <a:rPr lang="en-US" sz="3200" dirty="0"/>
                <a:t> counterfactual</a:t>
              </a:r>
              <a:endParaRPr lang="en-US" sz="28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2285983" y="3598135"/>
              <a:ext cx="22860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Outcome with treatment</a:t>
              </a:r>
            </a:p>
          </p:txBody>
        </p:sp>
      </p:grpSp>
      <p:cxnSp>
        <p:nvCxnSpPr>
          <p:cNvPr id="17" name="16 Conector recto"/>
          <p:cNvCxnSpPr/>
          <p:nvPr/>
        </p:nvCxnSpPr>
        <p:spPr>
          <a:xfrm rot="5400000">
            <a:off x="1532480" y="3825314"/>
            <a:ext cx="5652000" cy="158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Example: </a:t>
            </a:r>
            <a:r>
              <a:rPr lang="en-US" sz="4500" dirty="0"/>
              <a:t>What is the Impact of…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83074" y="1643050"/>
            <a:ext cx="2260100" cy="50006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giving John</a:t>
            </a:r>
          </a:p>
        </p:txBody>
      </p:sp>
      <p:pic>
        <p:nvPicPr>
          <p:cNvPr id="9" name="8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5074" y="5031468"/>
            <a:ext cx="1545761" cy="1040738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7929" y="3121244"/>
            <a:ext cx="1337145" cy="1295097"/>
          </a:xfrm>
          <a:prstGeom prst="rect">
            <a:avLst/>
          </a:prstGeom>
        </p:spPr>
      </p:pic>
      <p:pic>
        <p:nvPicPr>
          <p:cNvPr id="18" name="17 Imagen" descr="CARA neg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6030" y="785794"/>
            <a:ext cx="2214578" cy="2214578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6215074" y="3507182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(P)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786710" y="5197894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(Y)</a:t>
            </a:r>
            <a:r>
              <a:rPr lang="en-US" sz="4000" dirty="0"/>
              <a:t>?</a:t>
            </a:r>
            <a:endParaRPr lang="en-US" sz="2800" dirty="0"/>
          </a:p>
        </p:txBody>
      </p:sp>
      <p:sp>
        <p:nvSpPr>
          <p:cNvPr id="13" name="2 Marcador de texto"/>
          <p:cNvSpPr txBox="1">
            <a:spLocks/>
          </p:cNvSpPr>
          <p:nvPr/>
        </p:nvSpPr>
        <p:spPr>
          <a:xfrm>
            <a:off x="1240330" y="3483040"/>
            <a:ext cx="361742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additional pocket money</a:t>
            </a:r>
          </a:p>
        </p:txBody>
      </p:sp>
      <p:sp>
        <p:nvSpPr>
          <p:cNvPr id="14" name="2 Marcador de texto"/>
          <p:cNvSpPr txBox="1">
            <a:spLocks/>
          </p:cNvSpPr>
          <p:nvPr/>
        </p:nvSpPr>
        <p:spPr>
          <a:xfrm>
            <a:off x="2500298" y="5051771"/>
            <a:ext cx="3929090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John’s consumption of sweets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12" grpId="0"/>
      <p:bldP spid="17" grpId="0"/>
      <p:bldP spid="13" grpId="0" build="p" bldLvl="5"/>
      <p:bldP spid="14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Perfect </a:t>
            </a:r>
            <a:r>
              <a:rPr lang="en-US" i="1" dirty="0"/>
              <a:t>Clone</a:t>
            </a:r>
          </a:p>
        </p:txBody>
      </p:sp>
      <p:pic>
        <p:nvPicPr>
          <p:cNvPr id="3" name="2 Imagen" descr="CARA neg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5953" y="1357298"/>
            <a:ext cx="3143272" cy="3143272"/>
          </a:xfrm>
          <a:prstGeom prst="rect">
            <a:avLst/>
          </a:prstGeom>
        </p:spPr>
      </p:pic>
      <p:pic>
        <p:nvPicPr>
          <p:cNvPr id="6" name="5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8289" y="4474775"/>
            <a:ext cx="1244212" cy="837710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448" y="3214686"/>
            <a:ext cx="1157868" cy="1121457"/>
          </a:xfrm>
          <a:prstGeom prst="rect">
            <a:avLst/>
          </a:prstGeom>
        </p:spPr>
      </p:pic>
      <p:pic>
        <p:nvPicPr>
          <p:cNvPr id="11" name="10 Imagen" descr="CARA neg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8" y="1357298"/>
            <a:ext cx="3143272" cy="3143272"/>
          </a:xfrm>
          <a:prstGeom prst="rect">
            <a:avLst/>
          </a:prstGeom>
        </p:spPr>
      </p:pic>
      <p:pic>
        <p:nvPicPr>
          <p:cNvPr id="12" name="11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34" y="4474775"/>
            <a:ext cx="1244212" cy="837710"/>
          </a:xfrm>
          <a:prstGeom prst="rect">
            <a:avLst/>
          </a:prstGeom>
        </p:spPr>
      </p:pic>
      <p:pic>
        <p:nvPicPr>
          <p:cNvPr id="13" name="12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2078" y="4474775"/>
            <a:ext cx="1244212" cy="837710"/>
          </a:xfrm>
          <a:prstGeom prst="rect">
            <a:avLst/>
          </a:prstGeom>
        </p:spPr>
      </p:pic>
      <p:pic>
        <p:nvPicPr>
          <p:cNvPr id="14" name="13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9298" y="4429132"/>
            <a:ext cx="1244212" cy="837710"/>
          </a:xfrm>
          <a:prstGeom prst="rect">
            <a:avLst/>
          </a:prstGeom>
        </p:spPr>
      </p:pic>
      <p:pic>
        <p:nvPicPr>
          <p:cNvPr id="15" name="14 Imagen" descr="DUL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6620" y="4429132"/>
            <a:ext cx="1244212" cy="837710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928794" y="928670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John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786446" y="928670"/>
            <a:ext cx="2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John’s Clone</a:t>
            </a: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2214547" y="5996724"/>
            <a:ext cx="4714907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IMPACT=6-4=2 Sweets</a:t>
            </a:r>
            <a:endParaRPr lang="en-US" sz="24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071670" y="5253351"/>
            <a:ext cx="134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 sweets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6500826" y="5253351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 sweets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reality, use statistics</a:t>
            </a:r>
            <a:endParaRPr lang="en-US" i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14282" y="1242940"/>
            <a:ext cx="1366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Treatment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415273" y="1242940"/>
            <a:ext cx="1585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Comparison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000100" y="4896161"/>
            <a:ext cx="291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Y=6 sweets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135977" y="4896161"/>
            <a:ext cx="291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Y=4 sweets</a:t>
            </a:r>
          </a:p>
        </p:txBody>
      </p:sp>
      <p:sp>
        <p:nvSpPr>
          <p:cNvPr id="28" name="27 Elipse"/>
          <p:cNvSpPr/>
          <p:nvPr/>
        </p:nvSpPr>
        <p:spPr>
          <a:xfrm>
            <a:off x="743548" y="1357298"/>
            <a:ext cx="3434343" cy="3434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46 Elipse"/>
          <p:cNvSpPr/>
          <p:nvPr/>
        </p:nvSpPr>
        <p:spPr>
          <a:xfrm>
            <a:off x="4857752" y="1357298"/>
            <a:ext cx="3434343" cy="3434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67 Grupo"/>
          <p:cNvGrpSpPr/>
          <p:nvPr/>
        </p:nvGrpSpPr>
        <p:grpSpPr>
          <a:xfrm>
            <a:off x="4857752" y="1357298"/>
            <a:ext cx="3471262" cy="3434343"/>
            <a:chOff x="4857752" y="1357298"/>
            <a:chExt cx="3471262" cy="3434343"/>
          </a:xfrm>
        </p:grpSpPr>
        <p:pic>
          <p:nvPicPr>
            <p:cNvPr id="48" name="47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850" y="1812210"/>
              <a:ext cx="624857" cy="606612"/>
            </a:xfrm>
            <a:prstGeom prst="rect">
              <a:avLst/>
            </a:prstGeom>
          </p:spPr>
        </p:pic>
        <p:pic>
          <p:nvPicPr>
            <p:cNvPr id="49" name="48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944" y="3498160"/>
              <a:ext cx="624857" cy="606612"/>
            </a:xfrm>
            <a:prstGeom prst="rect">
              <a:avLst/>
            </a:prstGeom>
          </p:spPr>
        </p:pic>
        <p:pic>
          <p:nvPicPr>
            <p:cNvPr id="50" name="49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294" y="2811292"/>
              <a:ext cx="624857" cy="606612"/>
            </a:xfrm>
            <a:prstGeom prst="rect">
              <a:avLst/>
            </a:prstGeom>
          </p:spPr>
        </p:pic>
        <p:pic>
          <p:nvPicPr>
            <p:cNvPr id="51" name="50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666" y="2918363"/>
              <a:ext cx="624857" cy="606612"/>
            </a:xfrm>
            <a:prstGeom prst="rect">
              <a:avLst/>
            </a:prstGeom>
          </p:spPr>
        </p:pic>
        <p:pic>
          <p:nvPicPr>
            <p:cNvPr id="52" name="51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4616" y="2311751"/>
              <a:ext cx="624857" cy="606612"/>
            </a:xfrm>
            <a:prstGeom prst="rect">
              <a:avLst/>
            </a:prstGeom>
          </p:spPr>
        </p:pic>
        <p:pic>
          <p:nvPicPr>
            <p:cNvPr id="53" name="52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0392" y="3917445"/>
              <a:ext cx="624857" cy="606612"/>
            </a:xfrm>
            <a:prstGeom prst="rect">
              <a:avLst/>
            </a:prstGeom>
          </p:spPr>
        </p:pic>
        <p:pic>
          <p:nvPicPr>
            <p:cNvPr id="54" name="53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6833" y="1378261"/>
              <a:ext cx="643100" cy="665906"/>
            </a:xfrm>
            <a:prstGeom prst="rect">
              <a:avLst/>
            </a:prstGeom>
          </p:spPr>
        </p:pic>
        <p:pic>
          <p:nvPicPr>
            <p:cNvPr id="55" name="54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2834" y="3064211"/>
              <a:ext cx="643100" cy="665906"/>
            </a:xfrm>
            <a:prstGeom prst="rect">
              <a:avLst/>
            </a:prstGeom>
          </p:spPr>
        </p:pic>
        <p:pic>
          <p:nvPicPr>
            <p:cNvPr id="56" name="55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9735" y="3751080"/>
              <a:ext cx="643100" cy="665906"/>
            </a:xfrm>
            <a:prstGeom prst="rect">
              <a:avLst/>
            </a:prstGeom>
          </p:spPr>
        </p:pic>
        <p:pic>
          <p:nvPicPr>
            <p:cNvPr id="57" name="56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2" y="2356380"/>
              <a:ext cx="643100" cy="665906"/>
            </a:xfrm>
            <a:prstGeom prst="rect">
              <a:avLst/>
            </a:prstGeom>
          </p:spPr>
        </p:pic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4671" y="3126654"/>
              <a:ext cx="643100" cy="665906"/>
            </a:xfrm>
            <a:prstGeom prst="rect">
              <a:avLst/>
            </a:prstGeom>
          </p:spPr>
        </p:pic>
        <p:pic>
          <p:nvPicPr>
            <p:cNvPr id="59" name="58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2605" y="1628031"/>
              <a:ext cx="643100" cy="665906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6604" y="4089246"/>
              <a:ext cx="661345" cy="702395"/>
            </a:xfrm>
            <a:prstGeom prst="rect">
              <a:avLst/>
            </a:prstGeom>
          </p:spPr>
        </p:pic>
        <p:pic>
          <p:nvPicPr>
            <p:cNvPr id="61" name="60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9684" y="3339935"/>
              <a:ext cx="661345" cy="702395"/>
            </a:xfrm>
            <a:prstGeom prst="rect">
              <a:avLst/>
            </a:prstGeom>
          </p:spPr>
        </p:pic>
        <p:pic>
          <p:nvPicPr>
            <p:cNvPr id="62" name="61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7669" y="2715509"/>
              <a:ext cx="661345" cy="702395"/>
            </a:xfrm>
            <a:prstGeom prst="rect">
              <a:avLst/>
            </a:prstGeom>
          </p:spPr>
        </p:pic>
        <p:pic>
          <p:nvPicPr>
            <p:cNvPr id="63" name="62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1259" y="1357298"/>
              <a:ext cx="661345" cy="702395"/>
            </a:xfrm>
            <a:prstGeom prst="rect">
              <a:avLst/>
            </a:prstGeom>
          </p:spPr>
        </p:pic>
        <p:pic>
          <p:nvPicPr>
            <p:cNvPr id="64" name="63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868" y="2169052"/>
              <a:ext cx="661345" cy="702395"/>
            </a:xfrm>
            <a:prstGeom prst="rect">
              <a:avLst/>
            </a:prstGeom>
          </p:spPr>
        </p:pic>
        <p:pic>
          <p:nvPicPr>
            <p:cNvPr id="65" name="64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702" y="2091083"/>
              <a:ext cx="661345" cy="702395"/>
            </a:xfrm>
            <a:prstGeom prst="rect">
              <a:avLst/>
            </a:prstGeom>
          </p:spPr>
        </p:pic>
      </p:grpSp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810" y="3786190"/>
            <a:ext cx="1032604" cy="1000132"/>
          </a:xfrm>
          <a:prstGeom prst="rect">
            <a:avLst/>
          </a:prstGeom>
        </p:spPr>
      </p:pic>
      <p:sp>
        <p:nvSpPr>
          <p:cNvPr id="67" name="Text Box 32"/>
          <p:cNvSpPr txBox="1">
            <a:spLocks noChangeArrowheads="1"/>
          </p:cNvSpPr>
          <p:nvPr/>
        </p:nvSpPr>
        <p:spPr bwMode="auto">
          <a:xfrm>
            <a:off x="2214547" y="5857892"/>
            <a:ext cx="4714907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IMPACT=6-4=2 Sweets</a:t>
            </a:r>
            <a:endParaRPr lang="en-US" sz="2400" dirty="0"/>
          </a:p>
        </p:txBody>
      </p:sp>
      <p:grpSp>
        <p:nvGrpSpPr>
          <p:cNvPr id="70" name="69 Grupo"/>
          <p:cNvGrpSpPr/>
          <p:nvPr/>
        </p:nvGrpSpPr>
        <p:grpSpPr>
          <a:xfrm>
            <a:off x="743548" y="1357298"/>
            <a:ext cx="3471262" cy="3416529"/>
            <a:chOff x="743548" y="1357298"/>
            <a:chExt cx="3471262" cy="3416529"/>
          </a:xfrm>
        </p:grpSpPr>
        <p:pic>
          <p:nvPicPr>
            <p:cNvPr id="29" name="28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46" y="1812210"/>
              <a:ext cx="624857" cy="606612"/>
            </a:xfrm>
            <a:prstGeom prst="rect">
              <a:avLst/>
            </a:prstGeom>
          </p:spPr>
        </p:pic>
        <p:pic>
          <p:nvPicPr>
            <p:cNvPr id="30" name="29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8860" y="3322454"/>
              <a:ext cx="624857" cy="606612"/>
            </a:xfrm>
            <a:prstGeom prst="rect">
              <a:avLst/>
            </a:prstGeom>
          </p:spPr>
        </p:pic>
        <p:pic>
          <p:nvPicPr>
            <p:cNvPr id="31" name="30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9755" y="2714620"/>
              <a:ext cx="624857" cy="606612"/>
            </a:xfrm>
            <a:prstGeom prst="rect">
              <a:avLst/>
            </a:prstGeom>
          </p:spPr>
        </p:pic>
        <p:pic>
          <p:nvPicPr>
            <p:cNvPr id="32" name="31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5" y="3248390"/>
              <a:ext cx="624857" cy="606612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1711" y="2061980"/>
              <a:ext cx="624857" cy="606612"/>
            </a:xfrm>
            <a:prstGeom prst="rect">
              <a:avLst/>
            </a:prstGeom>
          </p:spPr>
        </p:pic>
        <p:pic>
          <p:nvPicPr>
            <p:cNvPr id="34" name="33 Imagen" descr="p-roj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400" y="4167215"/>
              <a:ext cx="624857" cy="606612"/>
            </a:xfrm>
            <a:prstGeom prst="rect">
              <a:avLst/>
            </a:prstGeom>
          </p:spPr>
        </p:pic>
        <p:pic>
          <p:nvPicPr>
            <p:cNvPr id="35" name="34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629" y="1378261"/>
              <a:ext cx="643100" cy="665906"/>
            </a:xfrm>
            <a:prstGeom prst="rect">
              <a:avLst/>
            </a:prstGeom>
          </p:spPr>
        </p:pic>
        <p:pic>
          <p:nvPicPr>
            <p:cNvPr id="36" name="35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3694" y="3417904"/>
              <a:ext cx="643100" cy="665906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531" y="3751080"/>
              <a:ext cx="643100" cy="665906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548" y="2356380"/>
              <a:ext cx="643100" cy="665906"/>
            </a:xfrm>
            <a:prstGeom prst="rect">
              <a:avLst/>
            </a:prstGeom>
          </p:spPr>
        </p:pic>
        <p:pic>
          <p:nvPicPr>
            <p:cNvPr id="39" name="38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1512" y="2000240"/>
              <a:ext cx="643100" cy="665906"/>
            </a:xfrm>
            <a:prstGeom prst="rect">
              <a:avLst/>
            </a:prstGeom>
          </p:spPr>
        </p:pic>
        <p:pic>
          <p:nvPicPr>
            <p:cNvPr id="40" name="39 Imagen" descr="p-amarill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7463" y="1981724"/>
              <a:ext cx="643100" cy="665906"/>
            </a:xfrm>
            <a:prstGeom prst="rect">
              <a:avLst/>
            </a:prstGeom>
          </p:spPr>
        </p:pic>
        <p:pic>
          <p:nvPicPr>
            <p:cNvPr id="41" name="40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7647" y="3857628"/>
              <a:ext cx="661345" cy="702395"/>
            </a:xfrm>
            <a:prstGeom prst="rect">
              <a:avLst/>
            </a:prstGeom>
          </p:spPr>
        </p:pic>
        <p:pic>
          <p:nvPicPr>
            <p:cNvPr id="42" name="41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480" y="3286124"/>
              <a:ext cx="661345" cy="702395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465" y="2715509"/>
              <a:ext cx="661345" cy="702395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7055" y="1357298"/>
              <a:ext cx="661345" cy="702395"/>
            </a:xfrm>
            <a:prstGeom prst="rect">
              <a:avLst/>
            </a:prstGeom>
          </p:spPr>
        </p:pic>
        <p:pic>
          <p:nvPicPr>
            <p:cNvPr id="45" name="44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40" y="2528181"/>
              <a:ext cx="661345" cy="702395"/>
            </a:xfrm>
            <a:prstGeom prst="rect">
              <a:avLst/>
            </a:prstGeom>
          </p:spPr>
        </p:pic>
        <p:pic>
          <p:nvPicPr>
            <p:cNvPr id="69" name="68 Imagen" descr="p-verde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9085" y="2714620"/>
              <a:ext cx="661345" cy="7023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8" grpId="0" animBg="1"/>
      <p:bldP spid="47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good comparison groups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1142984"/>
            <a:ext cx="8136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2800" dirty="0"/>
              <a:t>We want to find </a:t>
            </a:r>
            <a:r>
              <a:rPr lang="en-US" sz="2800" b="1" dirty="0"/>
              <a:t>clones</a:t>
            </a:r>
            <a:r>
              <a:rPr lang="en-US" sz="2800" dirty="0"/>
              <a:t> for the Johns in our programs.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516058"/>
            <a:ext cx="8136000" cy="169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514350" indent="-514350" algn="ctr">
              <a:buNone/>
            </a:pPr>
            <a:r>
              <a:rPr lang="en-US" sz="2800" dirty="0"/>
              <a:t>The treatment and comparison groups should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have identical characteristics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except for benefiting from the intervention.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4429132"/>
            <a:ext cx="8104414" cy="13041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practice, use program eligibility &amp; assignment rules to construct valid estimates of the counterfactuals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build="p" animBg="1"/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good comparison groups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1142984"/>
            <a:ext cx="8136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2800" dirty="0"/>
              <a:t>We want to find </a:t>
            </a:r>
            <a:r>
              <a:rPr lang="en-US" sz="2800" b="1" dirty="0"/>
              <a:t>clones</a:t>
            </a:r>
            <a:r>
              <a:rPr lang="en-US" sz="2800" dirty="0"/>
              <a:t> for the Johns in our programs.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2516058"/>
            <a:ext cx="8136000" cy="169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514350" indent="-514350" algn="ctr">
              <a:buNone/>
            </a:pPr>
            <a:r>
              <a:rPr lang="en-US" sz="2800" dirty="0"/>
              <a:t>The treatment and comparison groups should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have identical characteristics</a:t>
            </a:r>
          </a:p>
          <a:p>
            <a:pPr marL="971550" indent="-514350">
              <a:buClr>
                <a:schemeClr val="accent1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except for benefiting from the intervention.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500034" y="4429132"/>
            <a:ext cx="8104414" cy="13761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practice, use program eligibility &amp; assignment rules to construct valid estimates of the  counterfactuals</a:t>
            </a:r>
          </a:p>
        </p:txBody>
      </p:sp>
      <p:pic>
        <p:nvPicPr>
          <p:cNvPr id="7" name="6 Imagen" descr="notes-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08676">
            <a:off x="365484" y="3458448"/>
            <a:ext cx="3710089" cy="2971218"/>
          </a:xfrm>
          <a:prstGeom prst="rect">
            <a:avLst/>
          </a:prstGeom>
        </p:spPr>
      </p:pic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 rot="21365475">
            <a:off x="543617" y="4006384"/>
            <a:ext cx="3572882" cy="2357438"/>
          </a:xfr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l">
              <a:buNone/>
              <a:tabLst>
                <a:tab pos="0" algn="l"/>
              </a:tabLst>
            </a:pPr>
            <a:r>
              <a:rPr lang="en-US" sz="2300" dirty="0">
                <a:latin typeface="+mj-lt"/>
                <a:cs typeface="MV Boli" pitchFamily="2" charset="0"/>
              </a:rPr>
              <a:t>With a good comparison group, the </a:t>
            </a:r>
            <a:r>
              <a:rPr lang="en-US" sz="2300" b="1" dirty="0">
                <a:latin typeface="+mj-lt"/>
                <a:cs typeface="MV Boli" pitchFamily="2" charset="0"/>
              </a:rPr>
              <a:t>only reason </a:t>
            </a:r>
            <a:r>
              <a:rPr lang="en-US" sz="2300" dirty="0">
                <a:latin typeface="+mj-lt"/>
                <a:cs typeface="MV Boli" pitchFamily="2" charset="0"/>
              </a:rPr>
              <a:t>for different outcomes between treatments and comparisons is the </a:t>
            </a:r>
            <a:r>
              <a:rPr lang="en-US" sz="2300" b="1" dirty="0">
                <a:latin typeface="+mj-lt"/>
                <a:cs typeface="MV Boli" pitchFamily="2" charset="0"/>
              </a:rPr>
              <a:t>intervention (P)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Study: </a:t>
            </a:r>
            <a:r>
              <a:rPr lang="en-US" dirty="0" err="1"/>
              <a:t>Progresa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787472" y="2780928"/>
            <a:ext cx="7642180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Targeting: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Eligibility based on a poverty index</a:t>
            </a:r>
          </a:p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Timing: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Started 1997</a:t>
            </a:r>
          </a:p>
          <a:p>
            <a:pPr marL="914400" lvl="3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Phased Roll-out, 5 million beneficiaries by 2004</a:t>
            </a:r>
          </a:p>
        </p:txBody>
      </p:sp>
      <p:sp>
        <p:nvSpPr>
          <p:cNvPr id="7" name="6 Lágrima"/>
          <p:cNvSpPr/>
          <p:nvPr/>
        </p:nvSpPr>
        <p:spPr>
          <a:xfrm>
            <a:off x="485024" y="242088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819416" y="1017817"/>
            <a:ext cx="8001056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National anti-poverty program in Mexico</a:t>
            </a:r>
          </a:p>
        </p:txBody>
      </p:sp>
      <p:sp>
        <p:nvSpPr>
          <p:cNvPr id="10" name="9 Lágrima"/>
          <p:cNvSpPr/>
          <p:nvPr/>
        </p:nvSpPr>
        <p:spPr>
          <a:xfrm>
            <a:off x="462226" y="108925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5 Rectángulo"/>
          <p:cNvSpPr/>
          <p:nvPr/>
        </p:nvSpPr>
        <p:spPr>
          <a:xfrm>
            <a:off x="890854" y="1412776"/>
            <a:ext cx="7642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Cash Transfers conditional on school and health care attendance.</a:t>
            </a:r>
          </a:p>
        </p:txBody>
      </p:sp>
      <p:sp>
        <p:nvSpPr>
          <p:cNvPr id="13" name="7 Rectángulo"/>
          <p:cNvSpPr/>
          <p:nvPr/>
        </p:nvSpPr>
        <p:spPr>
          <a:xfrm>
            <a:off x="683568" y="2348880"/>
            <a:ext cx="8001056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Operational Rules: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Study: </a:t>
            </a:r>
            <a:r>
              <a:rPr lang="en-US" dirty="0" err="1"/>
              <a:t>Progresa</a:t>
            </a: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787472" y="1071545"/>
            <a:ext cx="7927932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Rigorous impact evaluation with rich data</a:t>
            </a:r>
          </a:p>
        </p:txBody>
      </p:sp>
      <p:sp>
        <p:nvSpPr>
          <p:cNvPr id="6" name="5 Rectángulo"/>
          <p:cNvSpPr/>
          <p:nvPr/>
        </p:nvSpPr>
        <p:spPr>
          <a:xfrm>
            <a:off x="787472" y="1523410"/>
            <a:ext cx="7642180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506 communities, 24,000 households</a:t>
            </a:r>
          </a:p>
          <a:p>
            <a:pPr marL="457200" lvl="2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Baseline 1997, follow-up 2008</a:t>
            </a:r>
          </a:p>
        </p:txBody>
      </p:sp>
      <p:sp>
        <p:nvSpPr>
          <p:cNvPr id="7" name="6 Lágrima"/>
          <p:cNvSpPr/>
          <p:nvPr/>
        </p:nvSpPr>
        <p:spPr>
          <a:xfrm>
            <a:off x="485024" y="117040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802482" y="2944098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Many outcomes of interest</a:t>
            </a:r>
          </a:p>
        </p:txBody>
      </p:sp>
      <p:sp>
        <p:nvSpPr>
          <p:cNvPr id="9" name="8 Rectángulo"/>
          <p:cNvSpPr/>
          <p:nvPr/>
        </p:nvSpPr>
        <p:spPr>
          <a:xfrm>
            <a:off x="802482" y="3395963"/>
            <a:ext cx="764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400" dirty="0"/>
              <a:t>Here: </a:t>
            </a:r>
            <a:r>
              <a:rPr lang="en-US" sz="2400" dirty="0">
                <a:solidFill>
                  <a:schemeClr val="accent1"/>
                </a:solidFill>
              </a:rPr>
              <a:t>Consumption per capita</a:t>
            </a:r>
            <a:endParaRPr lang="en-US" sz="2400" dirty="0"/>
          </a:p>
        </p:txBody>
      </p:sp>
      <p:sp>
        <p:nvSpPr>
          <p:cNvPr id="10" name="9 Lágrima"/>
          <p:cNvSpPr/>
          <p:nvPr/>
        </p:nvSpPr>
        <p:spPr>
          <a:xfrm>
            <a:off x="500034" y="304295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802482" y="4342955"/>
            <a:ext cx="798436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What is the effect of </a:t>
            </a:r>
            <a:r>
              <a:rPr lang="en-US" sz="2800" dirty="0" err="1">
                <a:solidFill>
                  <a:schemeClr val="accent1"/>
                </a:solidFill>
              </a:rPr>
              <a:t>Progresa</a:t>
            </a:r>
            <a:r>
              <a:rPr lang="en-US" sz="2800" dirty="0">
                <a:solidFill>
                  <a:schemeClr val="accent1"/>
                </a:solidFill>
              </a:rPr>
              <a:t> (P) </a:t>
            </a:r>
            <a:r>
              <a:rPr lang="en-US" sz="2800" dirty="0"/>
              <a:t>on </a:t>
            </a:r>
            <a:r>
              <a:rPr lang="en-US" sz="2800" dirty="0">
                <a:solidFill>
                  <a:schemeClr val="accent1"/>
                </a:solidFill>
              </a:rPr>
              <a:t>Consumption Per Capita (Y)</a:t>
            </a:r>
            <a:r>
              <a:rPr lang="en-US" sz="2800" dirty="0"/>
              <a:t>?</a:t>
            </a:r>
          </a:p>
        </p:txBody>
      </p:sp>
      <p:sp>
        <p:nvSpPr>
          <p:cNvPr id="12" name="11 Lágrima"/>
          <p:cNvSpPr/>
          <p:nvPr/>
        </p:nvSpPr>
        <p:spPr>
          <a:xfrm>
            <a:off x="500034" y="45195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857224" y="5286388"/>
            <a:ext cx="798436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400" dirty="0"/>
              <a:t>If impact is a </a:t>
            </a:r>
            <a:r>
              <a:rPr lang="en-US" sz="2400" dirty="0">
                <a:solidFill>
                  <a:schemeClr val="accent1"/>
                </a:solidFill>
              </a:rPr>
              <a:t>increase</a:t>
            </a:r>
            <a:r>
              <a:rPr lang="en-US" sz="2400" dirty="0"/>
              <a:t> of </a:t>
            </a:r>
            <a:r>
              <a:rPr lang="en-US" sz="2400" b="1" dirty="0"/>
              <a:t>$20 </a:t>
            </a:r>
            <a:r>
              <a:rPr lang="en-US" sz="2400" dirty="0"/>
              <a:t>or more, then scale up nationally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bldLvl="3"/>
      <p:bldP spid="7" grpId="0" animBg="1"/>
      <p:bldP spid="8" grpId="0"/>
      <p:bldP spid="9" grpId="0" build="p" bldLvl="3"/>
      <p:bldP spid="10" grpId="0" animBg="1"/>
      <p:bldP spid="11" grpId="0"/>
      <p:bldP spid="12" grpId="0" animBg="1"/>
      <p:bldP spid="1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8C8F5-97DB-4F5E-8D9A-FB02AB678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B91807-45A5-4539-8E90-A3FB0BBD56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6000" dirty="0"/>
              <a:t>MEASURING IMPACT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600" dirty="0"/>
              <a:t>Impact Evaluation Methods for Policy Makers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6"/>
          </p:nvPr>
        </p:nvSpPr>
        <p:spPr>
          <a:xfrm>
            <a:off x="107504" y="5804624"/>
            <a:ext cx="7632848" cy="9842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Adapted from: </a:t>
            </a:r>
            <a:r>
              <a:rPr lang="en-US" i="1" dirty="0"/>
              <a:t>Impact Evaluation in Practice </a:t>
            </a:r>
            <a:r>
              <a:rPr lang="en-US" dirty="0"/>
              <a:t>Handbook : Gertler, P. J.; Martinez, S., </a:t>
            </a:r>
            <a:r>
              <a:rPr lang="en-US" dirty="0" err="1"/>
              <a:t>Premand</a:t>
            </a:r>
            <a:r>
              <a:rPr lang="en-US" dirty="0"/>
              <a:t>, P., Rawlings, L. B. and </a:t>
            </a:r>
            <a:r>
              <a:rPr lang="en-US" dirty="0" err="1"/>
              <a:t>Christel</a:t>
            </a:r>
            <a:r>
              <a:rPr lang="en-US" dirty="0"/>
              <a:t> M. J. Vermeersch, 2016, </a:t>
            </a:r>
            <a:r>
              <a:rPr lang="en-US" i="1" dirty="0"/>
              <a:t>Impact Evaluation in Practice, second edition</a:t>
            </a:r>
            <a:r>
              <a:rPr lang="en-US" dirty="0"/>
              <a:t>: additional material, The World Bank, Washington DC (www.worldbank.org/ieinpractice).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600" dirty="0"/>
              <a:t>Eligibility and Enrollment</a:t>
            </a:r>
          </a:p>
        </p:txBody>
      </p:sp>
      <p:sp>
        <p:nvSpPr>
          <p:cNvPr id="65" name="64 Rectángulo"/>
          <p:cNvSpPr/>
          <p:nvPr/>
        </p:nvSpPr>
        <p:spPr>
          <a:xfrm>
            <a:off x="2489090" y="3857628"/>
            <a:ext cx="6012000" cy="2714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1 Rectángulo"/>
          <p:cNvSpPr/>
          <p:nvPr/>
        </p:nvSpPr>
        <p:spPr>
          <a:xfrm>
            <a:off x="2489090" y="2857496"/>
            <a:ext cx="6012000" cy="10001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73 Rectángulo"/>
          <p:cNvSpPr/>
          <p:nvPr/>
        </p:nvSpPr>
        <p:spPr>
          <a:xfrm>
            <a:off x="2489090" y="1285860"/>
            <a:ext cx="6012000" cy="157163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82 Rectángulo"/>
          <p:cNvSpPr/>
          <p:nvPr/>
        </p:nvSpPr>
        <p:spPr>
          <a:xfrm>
            <a:off x="689090" y="1285860"/>
            <a:ext cx="1800000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83 CuadroTexto"/>
          <p:cNvSpPr txBox="1"/>
          <p:nvPr/>
        </p:nvSpPr>
        <p:spPr>
          <a:xfrm>
            <a:off x="703140" y="1312119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Ineligibles</a:t>
            </a:r>
          </a:p>
          <a:p>
            <a:r>
              <a:rPr lang="en-US" sz="2000" dirty="0"/>
              <a:t>(Non-Poor)</a:t>
            </a:r>
          </a:p>
        </p:txBody>
      </p:sp>
      <p:grpSp>
        <p:nvGrpSpPr>
          <p:cNvPr id="4" name="84 Grupo"/>
          <p:cNvGrpSpPr/>
          <p:nvPr/>
        </p:nvGrpSpPr>
        <p:grpSpPr>
          <a:xfrm>
            <a:off x="3203470" y="1357299"/>
            <a:ext cx="4643470" cy="1428760"/>
            <a:chOff x="2741903" y="1142985"/>
            <a:chExt cx="4643470" cy="1428760"/>
          </a:xfrm>
        </p:grpSpPr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2396" y="1145602"/>
              <a:ext cx="714873" cy="694000"/>
            </a:xfrm>
            <a:prstGeom prst="rect">
              <a:avLst/>
            </a:prstGeom>
          </p:spPr>
        </p:pic>
        <p:pic>
          <p:nvPicPr>
            <p:cNvPr id="87" name="8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1903" y="1877745"/>
              <a:ext cx="714873" cy="694000"/>
            </a:xfrm>
            <a:prstGeom prst="rect">
              <a:avLst/>
            </a:prstGeom>
          </p:spPr>
        </p:pic>
        <p:pic>
          <p:nvPicPr>
            <p:cNvPr id="88" name="87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721" y="1142985"/>
              <a:ext cx="714873" cy="694000"/>
            </a:xfrm>
            <a:prstGeom prst="rect">
              <a:avLst/>
            </a:prstGeom>
          </p:spPr>
        </p:pic>
        <p:pic>
          <p:nvPicPr>
            <p:cNvPr id="89" name="8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228" y="1875128"/>
              <a:ext cx="714873" cy="694000"/>
            </a:xfrm>
            <a:prstGeom prst="rect">
              <a:avLst/>
            </a:prstGeom>
          </p:spPr>
        </p:pic>
        <p:pic>
          <p:nvPicPr>
            <p:cNvPr id="90" name="89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032" y="1145602"/>
              <a:ext cx="714873" cy="694000"/>
            </a:xfrm>
            <a:prstGeom prst="rect">
              <a:avLst/>
            </a:prstGeom>
          </p:spPr>
        </p:pic>
        <p:pic>
          <p:nvPicPr>
            <p:cNvPr id="91" name="90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539" y="1877745"/>
              <a:ext cx="714873" cy="694000"/>
            </a:xfrm>
            <a:prstGeom prst="rect">
              <a:avLst/>
            </a:prstGeom>
          </p:spPr>
        </p:pic>
        <p:pic>
          <p:nvPicPr>
            <p:cNvPr id="92" name="91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57" y="1142985"/>
              <a:ext cx="714873" cy="694000"/>
            </a:xfrm>
            <a:prstGeom prst="rect">
              <a:avLst/>
            </a:prstGeom>
          </p:spPr>
        </p:pic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864" y="1875128"/>
              <a:ext cx="714873" cy="694000"/>
            </a:xfrm>
            <a:prstGeom prst="rect">
              <a:avLst/>
            </a:prstGeom>
          </p:spPr>
        </p:pic>
        <p:pic>
          <p:nvPicPr>
            <p:cNvPr id="94" name="93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175" y="1145602"/>
              <a:ext cx="714873" cy="694000"/>
            </a:xfrm>
            <a:prstGeom prst="rect">
              <a:avLst/>
            </a:prstGeom>
          </p:spPr>
        </p:pic>
        <p:pic>
          <p:nvPicPr>
            <p:cNvPr id="95" name="94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682" y="1877745"/>
              <a:ext cx="714873" cy="694000"/>
            </a:xfrm>
            <a:prstGeom prst="rect">
              <a:avLst/>
            </a:prstGeom>
          </p:spPr>
        </p:pic>
        <p:pic>
          <p:nvPicPr>
            <p:cNvPr id="96" name="9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500" y="1142985"/>
              <a:ext cx="714873" cy="694000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007" y="1875128"/>
              <a:ext cx="714873" cy="694000"/>
            </a:xfrm>
            <a:prstGeom prst="rect">
              <a:avLst/>
            </a:prstGeom>
          </p:spPr>
        </p:pic>
      </p:grpSp>
      <p:sp>
        <p:nvSpPr>
          <p:cNvPr id="99" name="98 Rectángulo"/>
          <p:cNvSpPr/>
          <p:nvPr/>
        </p:nvSpPr>
        <p:spPr>
          <a:xfrm>
            <a:off x="689090" y="2857496"/>
            <a:ext cx="1800000" cy="37147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99 CuadroTexto"/>
          <p:cNvSpPr txBox="1"/>
          <p:nvPr/>
        </p:nvSpPr>
        <p:spPr>
          <a:xfrm>
            <a:off x="703140" y="2857496"/>
            <a:ext cx="147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Eligibles</a:t>
            </a:r>
          </a:p>
          <a:p>
            <a:r>
              <a:rPr lang="en-US" sz="2000" dirty="0"/>
              <a:t>(Poor)</a:t>
            </a:r>
          </a:p>
        </p:txBody>
      </p:sp>
      <p:pic>
        <p:nvPicPr>
          <p:cNvPr id="101" name="10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794" y="3006592"/>
            <a:ext cx="735744" cy="761835"/>
          </a:xfrm>
          <a:prstGeom prst="rect">
            <a:avLst/>
          </a:prstGeom>
        </p:spPr>
      </p:pic>
      <p:pic>
        <p:nvPicPr>
          <p:cNvPr id="102" name="10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5612" y="2982609"/>
            <a:ext cx="756618" cy="803581"/>
          </a:xfrm>
          <a:prstGeom prst="rect">
            <a:avLst/>
          </a:prstGeom>
        </p:spPr>
      </p:pic>
      <p:pic>
        <p:nvPicPr>
          <p:cNvPr id="103" name="10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3668" y="3006592"/>
            <a:ext cx="735744" cy="761835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486" y="2982609"/>
            <a:ext cx="756618" cy="803581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3704" y="2982609"/>
            <a:ext cx="756618" cy="803581"/>
          </a:xfrm>
          <a:prstGeom prst="rect">
            <a:avLst/>
          </a:prstGeom>
        </p:spPr>
      </p:pic>
      <p:pic>
        <p:nvPicPr>
          <p:cNvPr id="106" name="10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2982609"/>
            <a:ext cx="756618" cy="803581"/>
          </a:xfrm>
          <a:prstGeom prst="rect">
            <a:avLst/>
          </a:prstGeom>
        </p:spPr>
      </p:pic>
      <p:pic>
        <p:nvPicPr>
          <p:cNvPr id="108" name="10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6184" y="3982742"/>
            <a:ext cx="756618" cy="803581"/>
          </a:xfrm>
          <a:prstGeom prst="rect">
            <a:avLst/>
          </a:prstGeom>
        </p:spPr>
      </p:pic>
      <p:pic>
        <p:nvPicPr>
          <p:cNvPr id="109" name="10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4240" y="3982742"/>
            <a:ext cx="756618" cy="803581"/>
          </a:xfrm>
          <a:prstGeom prst="rect">
            <a:avLst/>
          </a:prstGeom>
        </p:spPr>
      </p:pic>
      <p:pic>
        <p:nvPicPr>
          <p:cNvPr id="110" name="10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2296" y="3982742"/>
            <a:ext cx="756618" cy="803581"/>
          </a:xfrm>
          <a:prstGeom prst="rect">
            <a:avLst/>
          </a:prstGeom>
        </p:spPr>
      </p:pic>
      <p:pic>
        <p:nvPicPr>
          <p:cNvPr id="111" name="1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6514" y="3982742"/>
            <a:ext cx="756618" cy="803581"/>
          </a:xfrm>
          <a:prstGeom prst="rect">
            <a:avLst/>
          </a:prstGeom>
        </p:spPr>
      </p:pic>
      <p:pic>
        <p:nvPicPr>
          <p:cNvPr id="112" name="11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570" y="3982742"/>
            <a:ext cx="756618" cy="803581"/>
          </a:xfrm>
          <a:prstGeom prst="rect">
            <a:avLst/>
          </a:prstGeom>
        </p:spPr>
      </p:pic>
      <p:pic>
        <p:nvPicPr>
          <p:cNvPr id="113" name="112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9156" y="4839998"/>
            <a:ext cx="756618" cy="803581"/>
          </a:xfrm>
          <a:prstGeom prst="rect">
            <a:avLst/>
          </a:prstGeom>
        </p:spPr>
      </p:pic>
      <p:pic>
        <p:nvPicPr>
          <p:cNvPr id="114" name="1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430" y="4839998"/>
            <a:ext cx="756618" cy="803581"/>
          </a:xfrm>
          <a:prstGeom prst="rect">
            <a:avLst/>
          </a:prstGeom>
        </p:spPr>
      </p:pic>
      <p:pic>
        <p:nvPicPr>
          <p:cNvPr id="115" name="11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486" y="4839998"/>
            <a:ext cx="756618" cy="803581"/>
          </a:xfrm>
          <a:prstGeom prst="rect">
            <a:avLst/>
          </a:prstGeom>
        </p:spPr>
      </p:pic>
      <p:pic>
        <p:nvPicPr>
          <p:cNvPr id="116" name="11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4839998"/>
            <a:ext cx="756618" cy="803581"/>
          </a:xfrm>
          <a:prstGeom prst="rect">
            <a:avLst/>
          </a:prstGeom>
        </p:spPr>
      </p:pic>
      <p:pic>
        <p:nvPicPr>
          <p:cNvPr id="117" name="11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9156" y="5697254"/>
            <a:ext cx="756618" cy="803581"/>
          </a:xfrm>
          <a:prstGeom prst="rect">
            <a:avLst/>
          </a:prstGeom>
        </p:spPr>
      </p:pic>
      <p:pic>
        <p:nvPicPr>
          <p:cNvPr id="118" name="11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3374" y="5697254"/>
            <a:ext cx="756618" cy="803581"/>
          </a:xfrm>
          <a:prstGeom prst="rect">
            <a:avLst/>
          </a:prstGeom>
        </p:spPr>
      </p:pic>
      <p:pic>
        <p:nvPicPr>
          <p:cNvPr id="119" name="11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430" y="5697254"/>
            <a:ext cx="756618" cy="803581"/>
          </a:xfrm>
          <a:prstGeom prst="rect">
            <a:avLst/>
          </a:prstGeom>
        </p:spPr>
      </p:pic>
      <p:pic>
        <p:nvPicPr>
          <p:cNvPr id="120" name="11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3704" y="5697254"/>
            <a:ext cx="756618" cy="803581"/>
          </a:xfrm>
          <a:prstGeom prst="rect">
            <a:avLst/>
          </a:prstGeom>
        </p:spPr>
      </p:pic>
      <p:pic>
        <p:nvPicPr>
          <p:cNvPr id="121" name="12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760" y="5697254"/>
            <a:ext cx="756618" cy="803581"/>
          </a:xfrm>
          <a:prstGeom prst="rect">
            <a:avLst/>
          </a:prstGeom>
        </p:spPr>
      </p:pic>
      <p:pic>
        <p:nvPicPr>
          <p:cNvPr id="122" name="121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6412" y="4857761"/>
            <a:ext cx="735744" cy="761835"/>
          </a:xfrm>
          <a:prstGeom prst="rect">
            <a:avLst/>
          </a:prstGeom>
        </p:spPr>
      </p:pic>
      <p:pic>
        <p:nvPicPr>
          <p:cNvPr id="123" name="12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5378" y="4857761"/>
            <a:ext cx="735744" cy="761835"/>
          </a:xfrm>
          <a:prstGeom prst="rect">
            <a:avLst/>
          </a:prstGeom>
        </p:spPr>
      </p:pic>
      <p:pic>
        <p:nvPicPr>
          <p:cNvPr id="124" name="1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486" y="5739000"/>
            <a:ext cx="735744" cy="761835"/>
          </a:xfrm>
          <a:prstGeom prst="rect">
            <a:avLst/>
          </a:prstGeom>
        </p:spPr>
      </p:pic>
      <p:pic>
        <p:nvPicPr>
          <p:cNvPr id="125" name="124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626" y="4000505"/>
            <a:ext cx="735744" cy="76183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2573294" y="5990842"/>
            <a:ext cx="1729416" cy="510778"/>
          </a:xfrm>
          <a:prstGeom prst="round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Enrolled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2539427" y="2942162"/>
            <a:ext cx="2071702" cy="510778"/>
          </a:xfrm>
          <a:prstGeom prst="round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Not Enrolled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00712 0.2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13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0231 L -0.00799 0.396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0573 0.26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13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162 L 0.0533 0.14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7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1967 L 0.00695 -0.273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97131E-6 L -0.00521 -0.4009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-0.00139 L 0.00069 -0.27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37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-0.04132 -0.14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-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851920" y="3024185"/>
            <a:ext cx="493492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46 Conector recto de flecha"/>
          <p:cNvCxnSpPr/>
          <p:nvPr/>
        </p:nvCxnSpPr>
        <p:spPr>
          <a:xfrm flipV="1">
            <a:off x="4024306" y="3643314"/>
            <a:ext cx="2857520" cy="107157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 flipV="1">
            <a:off x="4024306" y="2285992"/>
            <a:ext cx="2857520" cy="2428892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/>
              <a:t>Incorrect Counterfactual #1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714612" y="1500174"/>
            <a:ext cx="38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Y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953404" y="5572140"/>
            <a:ext cx="114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Time</a:t>
            </a:r>
            <a:endParaRPr lang="en-US" sz="24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524240" y="5786454"/>
            <a:ext cx="1066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T=0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Baseline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10322" y="5787442"/>
            <a:ext cx="12954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</a:t>
            </a:r>
          </a:p>
          <a:p>
            <a:pPr algn="ctr">
              <a:spcBef>
                <a:spcPct val="50000"/>
              </a:spcBef>
            </a:pPr>
            <a:r>
              <a:rPr lang="en-US" dirty="0" err="1"/>
              <a:t>Endline</a:t>
            </a:r>
            <a:endParaRPr lang="en-US" dirty="0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500958" y="3723490"/>
            <a:ext cx="99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A-B = 4</a:t>
            </a: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7786710" y="2690810"/>
            <a:ext cx="99538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A-C = 2</a:t>
            </a:r>
          </a:p>
        </p:txBody>
      </p: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4143372" y="3714752"/>
            <a:ext cx="180976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IMPACT?</a:t>
            </a:r>
            <a:endParaRPr lang="en-US" sz="2000" dirty="0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929454" y="4559866"/>
            <a:ext cx="30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929454" y="2071678"/>
            <a:ext cx="30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6929454" y="3416858"/>
            <a:ext cx="200026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sz="1600" dirty="0"/>
              <a:t>(counterfactual)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1071858" y="3714432"/>
            <a:ext cx="4001362" cy="14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072539" y="5713764"/>
            <a:ext cx="4857047" cy="133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13454" y="4713146"/>
            <a:ext cx="291600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143240" y="3571876"/>
            <a:ext cx="3810024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071802" y="2214554"/>
            <a:ext cx="3881462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 rot="5400000">
            <a:off x="5203033" y="3964785"/>
            <a:ext cx="3500462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3524467" y="5214723"/>
            <a:ext cx="1000132" cy="45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142842" y="714356"/>
            <a:ext cx="62048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dirty="0"/>
              <a:t>Before &amp; After</a:t>
            </a:r>
            <a:endParaRPr lang="en-US" sz="3200" b="1" dirty="0"/>
          </a:p>
        </p:txBody>
      </p:sp>
      <p:pic>
        <p:nvPicPr>
          <p:cNvPr id="55" name="54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331" y="2000240"/>
            <a:ext cx="925901" cy="623396"/>
          </a:xfrm>
          <a:prstGeom prst="rect">
            <a:avLst/>
          </a:prstGeom>
        </p:spPr>
      </p:pic>
      <p:pic>
        <p:nvPicPr>
          <p:cNvPr id="56" name="55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2066" y="5788104"/>
            <a:ext cx="809628" cy="784168"/>
          </a:xfrm>
          <a:prstGeom prst="rect">
            <a:avLst/>
          </a:prstGeom>
        </p:spPr>
      </p:pic>
      <p:pic>
        <p:nvPicPr>
          <p:cNvPr id="57" name="56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2000240"/>
            <a:ext cx="925901" cy="623396"/>
          </a:xfrm>
          <a:prstGeom prst="rect">
            <a:avLst/>
          </a:prstGeom>
        </p:spPr>
      </p:pic>
      <p:pic>
        <p:nvPicPr>
          <p:cNvPr id="58" name="57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4463" y="2000240"/>
            <a:ext cx="925901" cy="623396"/>
          </a:xfrm>
          <a:prstGeom prst="rect">
            <a:avLst/>
          </a:prstGeom>
        </p:spPr>
      </p:pic>
      <p:pic>
        <p:nvPicPr>
          <p:cNvPr id="61" name="60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538" y="3305670"/>
            <a:ext cx="925901" cy="623396"/>
          </a:xfrm>
          <a:prstGeom prst="rect">
            <a:avLst/>
          </a:prstGeom>
        </p:spPr>
      </p:pic>
      <p:pic>
        <p:nvPicPr>
          <p:cNvPr id="62" name="61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3305670"/>
            <a:ext cx="925901" cy="623396"/>
          </a:xfrm>
          <a:prstGeom prst="rect">
            <a:avLst/>
          </a:prstGeom>
        </p:spPr>
      </p:pic>
      <p:pic>
        <p:nvPicPr>
          <p:cNvPr id="64" name="63 Imagen" descr="DULC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4448678"/>
            <a:ext cx="925901" cy="623396"/>
          </a:xfrm>
          <a:prstGeom prst="rect">
            <a:avLst/>
          </a:prstGeom>
        </p:spPr>
      </p:pic>
      <p:sp>
        <p:nvSpPr>
          <p:cNvPr id="70" name="69 Cerrar corchete"/>
          <p:cNvSpPr/>
          <p:nvPr/>
        </p:nvSpPr>
        <p:spPr>
          <a:xfrm>
            <a:off x="7286644" y="2285992"/>
            <a:ext cx="214314" cy="2428892"/>
          </a:xfrm>
          <a:prstGeom prst="rightBracket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0 Cerrar corchete"/>
          <p:cNvSpPr/>
          <p:nvPr/>
        </p:nvSpPr>
        <p:spPr>
          <a:xfrm>
            <a:off x="7572396" y="2285992"/>
            <a:ext cx="214314" cy="121444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31 Conector recto"/>
          <p:cNvCxnSpPr/>
          <p:nvPr/>
        </p:nvCxnSpPr>
        <p:spPr>
          <a:xfrm>
            <a:off x="3084760" y="4713146"/>
            <a:ext cx="93600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22" grpId="0"/>
      <p:bldP spid="22" grpId="1"/>
      <p:bldP spid="23" grpId="0"/>
      <p:bldP spid="24" grpId="0" animBg="1"/>
      <p:bldP spid="24" grpId="1" animBg="1"/>
      <p:bldP spid="25" grpId="0"/>
      <p:bldP spid="26" grpId="0"/>
      <p:bldP spid="27" grpId="0"/>
      <p:bldP spid="70" grpId="0" animBg="1"/>
      <p:bldP spid="70" grpId="1" animBg="1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Before &amp; After</a:t>
            </a:r>
          </a:p>
        </p:txBody>
      </p: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214282" y="857232"/>
            <a:ext cx="864399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/>
              <a:t>What is the effect of </a:t>
            </a:r>
            <a:r>
              <a:rPr lang="en-US" sz="3200" dirty="0" err="1">
                <a:solidFill>
                  <a:schemeClr val="accent1"/>
                </a:solidFill>
              </a:rPr>
              <a:t>Progresa</a:t>
            </a:r>
            <a:r>
              <a:rPr lang="en-US" sz="3200" dirty="0">
                <a:solidFill>
                  <a:schemeClr val="accent1"/>
                </a:solidFill>
              </a:rPr>
              <a:t> (P)</a:t>
            </a:r>
            <a:r>
              <a:rPr lang="en-US" sz="3200" dirty="0"/>
              <a:t> on consumption (Y)</a:t>
            </a:r>
            <a:r>
              <a:rPr lang="en-US" sz="3600" b="1" dirty="0"/>
              <a:t>?</a:t>
            </a:r>
            <a:endParaRPr lang="en-US" sz="2400" b="1" dirty="0"/>
          </a:p>
        </p:txBody>
      </p:sp>
      <p:cxnSp>
        <p:nvCxnSpPr>
          <p:cNvPr id="43" name="42 Conector recto de flecha"/>
          <p:cNvCxnSpPr>
            <a:endCxn id="26" idx="1"/>
          </p:cNvCxnSpPr>
          <p:nvPr/>
        </p:nvCxnSpPr>
        <p:spPr>
          <a:xfrm flipV="1">
            <a:off x="4562309" y="2613534"/>
            <a:ext cx="2295707" cy="197869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09149" y="1837141"/>
            <a:ext cx="305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Y</a:t>
            </a:r>
            <a:endParaRPr lang="en-US" sz="2800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727180" y="5246089"/>
            <a:ext cx="9167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Time</a:t>
            </a:r>
            <a:endParaRPr lang="en-US" sz="20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6428" y="5417987"/>
            <a:ext cx="1078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T=1997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71109" y="5418780"/>
            <a:ext cx="1039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T=1998</a:t>
            </a: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326103" y="3508733"/>
            <a:ext cx="131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l-GR" sz="2000" dirty="0"/>
              <a:t>α</a:t>
            </a:r>
            <a:r>
              <a:rPr lang="en-US" sz="2000" dirty="0"/>
              <a:t> = $35</a:t>
            </a:r>
          </a:p>
        </p:txBody>
      </p: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2428860" y="5996724"/>
            <a:ext cx="4214842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IMPACT=A-B= $35 </a:t>
            </a:r>
            <a:endParaRPr lang="en-US" sz="2400" dirty="0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867707" y="4404389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858016" y="2428868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</a:t>
            </a:r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2169405" y="3756045"/>
            <a:ext cx="3209441" cy="11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774126" y="5359683"/>
            <a:ext cx="3895775" cy="106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773534" y="4558495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773534" y="2553012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>
            <a:stCxn id="26" idx="1"/>
          </p:cNvCxnSpPr>
          <p:nvPr/>
        </p:nvCxnSpPr>
        <p:spPr>
          <a:xfrm rot="10800000" flipH="1" flipV="1">
            <a:off x="6858016" y="2613534"/>
            <a:ext cx="28152" cy="27504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4179093" y="4964919"/>
            <a:ext cx="785817" cy="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errar corchete"/>
          <p:cNvSpPr/>
          <p:nvPr/>
        </p:nvSpPr>
        <p:spPr>
          <a:xfrm>
            <a:off x="7154205" y="2610312"/>
            <a:ext cx="171898" cy="1948183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143240" y="4398425"/>
            <a:ext cx="588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233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3071802" y="2408644"/>
            <a:ext cx="659711" cy="37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268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214281" y="2500306"/>
            <a:ext cx="266539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(1) </a:t>
            </a:r>
            <a:r>
              <a:rPr lang="en-US" sz="2000" dirty="0"/>
              <a:t>Observe only beneficiaries (P=1) 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(2)</a:t>
            </a:r>
            <a:r>
              <a:rPr lang="en-US" sz="2000" dirty="0"/>
              <a:t> Two observations in time: </a:t>
            </a:r>
          </a:p>
          <a:p>
            <a:r>
              <a:rPr lang="en-US" sz="2000" dirty="0"/>
              <a:t>Consumption at T=0</a:t>
            </a:r>
          </a:p>
          <a:p>
            <a:r>
              <a:rPr lang="en-US" sz="2000" dirty="0"/>
              <a:t>and consumption at T=1.</a:t>
            </a:r>
          </a:p>
          <a:p>
            <a:endParaRPr lang="en-US" sz="600" dirty="0"/>
          </a:p>
        </p:txBody>
      </p:sp>
      <p:cxnSp>
        <p:nvCxnSpPr>
          <p:cNvPr id="28" name="27 Conector recto"/>
          <p:cNvCxnSpPr/>
          <p:nvPr/>
        </p:nvCxnSpPr>
        <p:spPr>
          <a:xfrm rot="5400000">
            <a:off x="1074926" y="3932454"/>
            <a:ext cx="37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" grpId="0"/>
      <p:bldP spid="8" grpId="0"/>
      <p:bldP spid="9" grpId="0"/>
      <p:bldP spid="14" grpId="0"/>
      <p:bldP spid="22" grpId="0"/>
      <p:bldP spid="24" grpId="0" animBg="1"/>
      <p:bldP spid="25" grpId="0"/>
      <p:bldP spid="26" grpId="0"/>
      <p:bldP spid="70" grpId="0" animBg="1"/>
      <p:bldP spid="34" grpId="0"/>
      <p:bldP spid="38" grpId="0"/>
      <p:bldP spid="41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Before &amp; After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2357422" y="1000108"/>
          <a:ext cx="4500595" cy="276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Outcome with Treatment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(After)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</a:p>
                    <a:p>
                      <a:pPr algn="l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(Before)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35.3***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8 Tabla"/>
          <p:cNvGraphicFramePr>
            <a:graphicFrameLocks noGrp="1"/>
          </p:cNvGraphicFramePr>
          <p:nvPr/>
        </p:nvGraphicFramePr>
        <p:xfrm>
          <a:off x="2607455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35.27**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Case 1: </a:t>
            </a:r>
            <a:r>
              <a:rPr lang="en-US" dirty="0"/>
              <a:t>What’s the problem?</a:t>
            </a:r>
          </a:p>
        </p:txBody>
      </p:sp>
      <p:cxnSp>
        <p:nvCxnSpPr>
          <p:cNvPr id="43" name="42 Conector recto de flecha"/>
          <p:cNvCxnSpPr>
            <a:endCxn id="26" idx="1"/>
          </p:cNvCxnSpPr>
          <p:nvPr/>
        </p:nvCxnSpPr>
        <p:spPr>
          <a:xfrm flipV="1">
            <a:off x="4500562" y="1878931"/>
            <a:ext cx="2367145" cy="197869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09149" y="1122761"/>
            <a:ext cx="305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Y</a:t>
            </a:r>
            <a:endParaRPr lang="en-US" sz="2800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727180" y="4531709"/>
            <a:ext cx="9167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Time</a:t>
            </a:r>
            <a:endParaRPr lang="en-US" sz="2000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6428" y="4703607"/>
            <a:ext cx="1078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T=0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371109" y="4704400"/>
            <a:ext cx="1039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T=1</a:t>
            </a: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7826137" y="2643182"/>
            <a:ext cx="131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l-GR" sz="2000" dirty="0"/>
              <a:t>α</a:t>
            </a:r>
            <a:r>
              <a:rPr lang="en-US" sz="2000" dirty="0"/>
              <a:t> = $35</a:t>
            </a: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867707" y="3690009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867707" y="1694265"/>
            <a:ext cx="24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31" name="30 Conector recto"/>
          <p:cNvCxnSpPr/>
          <p:nvPr/>
        </p:nvCxnSpPr>
        <p:spPr>
          <a:xfrm rot="5400000">
            <a:off x="2169405" y="3041665"/>
            <a:ext cx="3209441" cy="11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V="1">
            <a:off x="3774126" y="4645303"/>
            <a:ext cx="3895775" cy="106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3773534" y="3844115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3773534" y="1838632"/>
            <a:ext cx="3113271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 rot="5400000">
            <a:off x="6490805" y="4252991"/>
            <a:ext cx="792000" cy="12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rot="5400000">
            <a:off x="3143056" y="3251836"/>
            <a:ext cx="278894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errar corchete"/>
          <p:cNvSpPr/>
          <p:nvPr/>
        </p:nvSpPr>
        <p:spPr>
          <a:xfrm>
            <a:off x="7154205" y="1895932"/>
            <a:ext cx="171898" cy="1948183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143240" y="3684045"/>
            <a:ext cx="588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233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3071802" y="1694264"/>
            <a:ext cx="659711" cy="37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268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142844" y="1124737"/>
            <a:ext cx="300039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Economic Boom: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tx2"/>
                </a:solidFill>
              </a:rPr>
              <a:t>Real Impact=A-</a:t>
            </a:r>
            <a:r>
              <a:rPr lang="en-US" sz="2300" dirty="0">
                <a:solidFill>
                  <a:schemeClr val="accent4"/>
                </a:solidFill>
              </a:rPr>
              <a:t>C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accent1"/>
                </a:solidFill>
              </a:rPr>
              <a:t>A-B</a:t>
            </a:r>
            <a:r>
              <a:rPr lang="en-US" sz="2300" dirty="0">
                <a:solidFill>
                  <a:schemeClr val="tx2"/>
                </a:solidFill>
              </a:rPr>
              <a:t> is an </a:t>
            </a:r>
            <a:r>
              <a:rPr lang="en-US" sz="2300" i="1" dirty="0">
                <a:solidFill>
                  <a:schemeClr val="tx2"/>
                </a:solidFill>
              </a:rPr>
              <a:t>overestimate</a:t>
            </a:r>
            <a:r>
              <a:rPr lang="en-US" sz="23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8" name="Text Box 35"/>
          <p:cNvSpPr txBox="1">
            <a:spLocks noChangeArrowheads="1"/>
          </p:cNvSpPr>
          <p:nvPr/>
        </p:nvSpPr>
        <p:spPr bwMode="auto">
          <a:xfrm>
            <a:off x="6715140" y="3071810"/>
            <a:ext cx="5000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-US" dirty="0"/>
              <a:t> ?</a:t>
            </a: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6858016" y="4071942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-US" dirty="0"/>
              <a:t> ?</a:t>
            </a:r>
          </a:p>
        </p:txBody>
      </p:sp>
      <p:sp>
        <p:nvSpPr>
          <p:cNvPr id="30" name="29 Cerrar corchete"/>
          <p:cNvSpPr/>
          <p:nvPr/>
        </p:nvSpPr>
        <p:spPr>
          <a:xfrm>
            <a:off x="7786710" y="1785926"/>
            <a:ext cx="45719" cy="257176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Cerrar corchete"/>
          <p:cNvSpPr/>
          <p:nvPr/>
        </p:nvSpPr>
        <p:spPr>
          <a:xfrm>
            <a:off x="7429520" y="1857364"/>
            <a:ext cx="45719" cy="14287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28"/>
          <p:cNvSpPr txBox="1">
            <a:spLocks noChangeArrowheads="1"/>
          </p:cNvSpPr>
          <p:nvPr/>
        </p:nvSpPr>
        <p:spPr bwMode="auto">
          <a:xfrm>
            <a:off x="7611855" y="2294287"/>
            <a:ext cx="11749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/>
              <a:t>Impact?</a:t>
            </a:r>
          </a:p>
        </p:txBody>
      </p:sp>
      <p:sp>
        <p:nvSpPr>
          <p:cNvPr id="45" name="Text Box 28"/>
          <p:cNvSpPr txBox="1">
            <a:spLocks noChangeArrowheads="1"/>
          </p:cNvSpPr>
          <p:nvPr/>
        </p:nvSpPr>
        <p:spPr bwMode="auto">
          <a:xfrm>
            <a:off x="7826169" y="3265901"/>
            <a:ext cx="11749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/>
              <a:t>Impact?</a:t>
            </a:r>
          </a:p>
        </p:txBody>
      </p:sp>
      <p:cxnSp>
        <p:nvCxnSpPr>
          <p:cNvPr id="47" name="46 Conector recto de flecha"/>
          <p:cNvCxnSpPr/>
          <p:nvPr/>
        </p:nvCxnSpPr>
        <p:spPr>
          <a:xfrm flipV="1">
            <a:off x="4500562" y="3286124"/>
            <a:ext cx="2286016" cy="5297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>
            <a:off x="4572000" y="3857628"/>
            <a:ext cx="2286016" cy="42862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142844" y="2980149"/>
            <a:ext cx="307183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Economic Recession: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tx2"/>
                </a:solidFill>
              </a:rPr>
              <a:t>Real Impact=A-</a:t>
            </a:r>
            <a:r>
              <a:rPr lang="en-US" sz="2300" dirty="0">
                <a:solidFill>
                  <a:schemeClr val="accent3"/>
                </a:solidFill>
              </a:rPr>
              <a:t>D</a:t>
            </a:r>
          </a:p>
          <a:p>
            <a:pPr marL="630238" indent="-457200">
              <a:buFont typeface="Courier New" pitchFamily="49" charset="0"/>
              <a:buChar char="o"/>
            </a:pPr>
            <a:r>
              <a:rPr lang="en-US" sz="2300" dirty="0">
                <a:solidFill>
                  <a:schemeClr val="accent1"/>
                </a:solidFill>
              </a:rPr>
              <a:t>A-B</a:t>
            </a:r>
            <a:r>
              <a:rPr lang="en-US" sz="2300" dirty="0">
                <a:solidFill>
                  <a:schemeClr val="tx2"/>
                </a:solidFill>
              </a:rPr>
              <a:t> is an </a:t>
            </a:r>
            <a:r>
              <a:rPr lang="en-US" sz="2300" i="1" dirty="0">
                <a:solidFill>
                  <a:schemeClr val="tx2"/>
                </a:solidFill>
              </a:rPr>
              <a:t>underestimate</a:t>
            </a:r>
          </a:p>
        </p:txBody>
      </p:sp>
      <p:grpSp>
        <p:nvGrpSpPr>
          <p:cNvPr id="32" name="31 Grupo"/>
          <p:cNvGrpSpPr/>
          <p:nvPr/>
        </p:nvGrpSpPr>
        <p:grpSpPr>
          <a:xfrm>
            <a:off x="445958" y="4690675"/>
            <a:ext cx="3039333" cy="2087550"/>
            <a:chOff x="445958" y="4690675"/>
            <a:chExt cx="3039333" cy="2087550"/>
          </a:xfrm>
        </p:grpSpPr>
        <p:pic>
          <p:nvPicPr>
            <p:cNvPr id="44" name="43 Imagen" descr="notes-smal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408676">
              <a:off x="445958" y="4690675"/>
              <a:ext cx="2927239" cy="2087550"/>
            </a:xfrm>
            <a:prstGeom prst="rect">
              <a:avLst/>
            </a:prstGeom>
          </p:spPr>
        </p:pic>
        <p:sp>
          <p:nvSpPr>
            <p:cNvPr id="27" name="5 Marcador de texto"/>
            <p:cNvSpPr txBox="1">
              <a:spLocks/>
            </p:cNvSpPr>
            <p:nvPr/>
          </p:nvSpPr>
          <p:spPr>
            <a:xfrm rot="21385288">
              <a:off x="556333" y="5102765"/>
              <a:ext cx="2928958" cy="152245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>
                  <a:tab pos="0" algn="l"/>
                </a:tabLst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MV Boli" pitchFamily="2" charset="0"/>
                </a:rPr>
                <a:t>Before &amp; After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MV Boli" pitchFamily="2" charset="0"/>
                </a:rPr>
                <a:t>doesn’t control for other time-varying factors!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MV Boli" pitchFamily="2" charset="0"/>
              </a:endParaRPr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0" grpId="0" animBg="1"/>
      <p:bldP spid="41" grpId="0" uiExpand="1" build="p" bldLvl="4"/>
      <p:bldP spid="28" grpId="0"/>
      <p:bldP spid="29" grpId="0"/>
      <p:bldP spid="30" grpId="0" animBg="1"/>
      <p:bldP spid="30" grpId="1" animBg="1"/>
      <p:bldP spid="36" grpId="0" animBg="1"/>
      <p:bldP spid="36" grpId="1" animBg="1"/>
      <p:bldP spid="42" grpId="0"/>
      <p:bldP spid="42" grpId="1"/>
      <p:bldP spid="45" grpId="0"/>
      <p:bldP spid="45" grpId="1"/>
      <p:bldP spid="53" grpId="0" uiExpand="1" build="p" bldLvl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23928" y="3024185"/>
            <a:ext cx="486291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 descr="ap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21086"/>
            <a:ext cx="1942609" cy="1436914"/>
          </a:xfrm>
          <a:prstGeom prst="rect">
            <a:avLst/>
          </a:prstGeom>
        </p:spPr>
      </p:pic>
      <p:pic>
        <p:nvPicPr>
          <p:cNvPr id="18" name="17 Imagen" descr="oran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053" y="5433420"/>
            <a:ext cx="2028947" cy="142458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Counterfactual #2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430414" y="1441925"/>
            <a:ext cx="644400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If we have post-treatment data on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430414" y="1936877"/>
            <a:ext cx="746206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Enrolled: </a:t>
            </a:r>
            <a:r>
              <a:rPr lang="en-US" sz="2400" dirty="0">
                <a:solidFill>
                  <a:schemeClr val="tx2"/>
                </a:solidFill>
              </a:rPr>
              <a:t>treatment group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Not-enrolled: </a:t>
            </a:r>
            <a:r>
              <a:rPr lang="en-US" sz="2400" dirty="0">
                <a:solidFill>
                  <a:schemeClr val="tx2"/>
                </a:solidFill>
              </a:rPr>
              <a:t>“comparison” group (counterfactual)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Those </a:t>
            </a:r>
            <a:r>
              <a:rPr lang="en-US" sz="2000" i="1" dirty="0">
                <a:solidFill>
                  <a:schemeClr val="accent1"/>
                </a:solidFill>
              </a:rPr>
              <a:t>ineligible</a:t>
            </a:r>
            <a:r>
              <a:rPr lang="en-US" sz="2000" i="1" dirty="0"/>
              <a:t> to participate.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Those that </a:t>
            </a:r>
            <a:r>
              <a:rPr lang="en-US" sz="2000" i="1" dirty="0">
                <a:solidFill>
                  <a:schemeClr val="accent1"/>
                </a:solidFill>
              </a:rPr>
              <a:t>choose NOT </a:t>
            </a:r>
            <a:r>
              <a:rPr lang="en-US" sz="2000" i="1" dirty="0"/>
              <a:t>to participate.</a:t>
            </a:r>
          </a:p>
        </p:txBody>
      </p:sp>
      <p:sp>
        <p:nvSpPr>
          <p:cNvPr id="9" name="8 Lágrima"/>
          <p:cNvSpPr/>
          <p:nvPr/>
        </p:nvSpPr>
        <p:spPr>
          <a:xfrm>
            <a:off x="1142976" y="158386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1430414" y="3621262"/>
            <a:ext cx="648416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Selection Bias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430414" y="4116215"/>
            <a:ext cx="66984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Reason for not enrolling may be correlated with outcome (Y)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Control for observables.</a:t>
            </a:r>
          </a:p>
          <a:p>
            <a:pPr marL="1371600" lvl="4" indent="-660400">
              <a:spcBef>
                <a:spcPct val="20000"/>
              </a:spcBef>
              <a:defRPr/>
            </a:pPr>
            <a:r>
              <a:rPr lang="en-US" sz="2000" i="1" dirty="0"/>
              <a:t>But not un-observables!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Estimated impact is confounded with other things.</a:t>
            </a:r>
          </a:p>
        </p:txBody>
      </p:sp>
      <p:sp>
        <p:nvSpPr>
          <p:cNvPr id="12" name="11 Lágrima"/>
          <p:cNvSpPr/>
          <p:nvPr/>
        </p:nvSpPr>
        <p:spPr>
          <a:xfrm>
            <a:off x="1142976" y="378376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142844" y="837608"/>
            <a:ext cx="6444000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/>
              <a:t>Enrolled &amp; Not Enrolled</a:t>
            </a:r>
          </a:p>
        </p:txBody>
      </p:sp>
      <p:cxnSp>
        <p:nvCxnSpPr>
          <p:cNvPr id="14" name="13 Conector recto"/>
          <p:cNvCxnSpPr/>
          <p:nvPr/>
        </p:nvCxnSpPr>
        <p:spPr>
          <a:xfrm rot="5400000">
            <a:off x="1647737" y="3146058"/>
            <a:ext cx="72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rot="5400000">
            <a:off x="1737737" y="5280088"/>
            <a:ext cx="54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3"/>
      <p:bldP spid="9" grpId="0" animBg="1"/>
      <p:bldP spid="10" grpId="0"/>
      <p:bldP spid="11" grpId="0" uiExpand="1" build="p" bldLvl="3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57 CuadroTexto"/>
          <p:cNvSpPr txBox="1"/>
          <p:nvPr/>
        </p:nvSpPr>
        <p:spPr>
          <a:xfrm>
            <a:off x="216297" y="632711"/>
            <a:ext cx="604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 outcomes in post-treatment (T=1)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600" dirty="0">
                <a:solidFill>
                  <a:schemeClr val="tx2"/>
                </a:solidFill>
              </a:rPr>
              <a:t>Case 2: </a:t>
            </a:r>
            <a:r>
              <a:rPr lang="en-US" sz="4600" dirty="0"/>
              <a:t>Enrolled &amp; Not Enrolled</a:t>
            </a:r>
          </a:p>
        </p:txBody>
      </p:sp>
      <p:sp>
        <p:nvSpPr>
          <p:cNvPr id="65" name="64 Rectángulo"/>
          <p:cNvSpPr/>
          <p:nvPr/>
        </p:nvSpPr>
        <p:spPr>
          <a:xfrm>
            <a:off x="2171681" y="3515145"/>
            <a:ext cx="6588000" cy="262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65 CuadroTexto"/>
          <p:cNvSpPr txBox="1"/>
          <p:nvPr/>
        </p:nvSpPr>
        <p:spPr>
          <a:xfrm>
            <a:off x="7353297" y="5282276"/>
            <a:ext cx="1322948" cy="7831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Enrolled</a:t>
            </a:r>
          </a:p>
          <a:p>
            <a:pPr algn="r"/>
            <a:r>
              <a:rPr lang="en-US" sz="2000" b="1" dirty="0"/>
              <a:t>Y=268</a:t>
            </a:r>
          </a:p>
        </p:txBody>
      </p:sp>
      <p:sp>
        <p:nvSpPr>
          <p:cNvPr id="72" name="71 Rectángulo"/>
          <p:cNvSpPr/>
          <p:nvPr/>
        </p:nvSpPr>
        <p:spPr>
          <a:xfrm>
            <a:off x="2171681" y="2618683"/>
            <a:ext cx="6588000" cy="90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2 CuadroTexto"/>
          <p:cNvSpPr txBox="1"/>
          <p:nvPr/>
        </p:nvSpPr>
        <p:spPr>
          <a:xfrm>
            <a:off x="6859502" y="2673188"/>
            <a:ext cx="1836000" cy="78319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Not Enrolled</a:t>
            </a:r>
          </a:p>
          <a:p>
            <a:pPr algn="r"/>
            <a:r>
              <a:rPr lang="en-US" sz="2000" b="1" dirty="0"/>
              <a:t>Y=290</a:t>
            </a:r>
          </a:p>
        </p:txBody>
      </p:sp>
      <p:sp>
        <p:nvSpPr>
          <p:cNvPr id="74" name="73 Rectángulo"/>
          <p:cNvSpPr/>
          <p:nvPr/>
        </p:nvSpPr>
        <p:spPr>
          <a:xfrm>
            <a:off x="2171681" y="1128692"/>
            <a:ext cx="6588000" cy="1476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82 Rectángulo"/>
          <p:cNvSpPr/>
          <p:nvPr/>
        </p:nvSpPr>
        <p:spPr>
          <a:xfrm>
            <a:off x="371681" y="1128692"/>
            <a:ext cx="1800000" cy="14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83 CuadroTexto"/>
          <p:cNvSpPr txBox="1"/>
          <p:nvPr/>
        </p:nvSpPr>
        <p:spPr>
          <a:xfrm>
            <a:off x="385731" y="1154951"/>
            <a:ext cx="1785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Ineligibles</a:t>
            </a:r>
          </a:p>
          <a:p>
            <a:r>
              <a:rPr lang="en-US" sz="2000" dirty="0"/>
              <a:t>(Non-Poor)</a:t>
            </a:r>
          </a:p>
        </p:txBody>
      </p:sp>
      <p:grpSp>
        <p:nvGrpSpPr>
          <p:cNvPr id="4" name="84 Grupo"/>
          <p:cNvGrpSpPr/>
          <p:nvPr/>
        </p:nvGrpSpPr>
        <p:grpSpPr>
          <a:xfrm>
            <a:off x="3100375" y="1151144"/>
            <a:ext cx="4643470" cy="1428760"/>
            <a:chOff x="2741903" y="1142985"/>
            <a:chExt cx="4643470" cy="1428760"/>
          </a:xfrm>
        </p:grpSpPr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2396" y="1145602"/>
              <a:ext cx="714873" cy="694000"/>
            </a:xfrm>
            <a:prstGeom prst="rect">
              <a:avLst/>
            </a:prstGeom>
          </p:spPr>
        </p:pic>
        <p:pic>
          <p:nvPicPr>
            <p:cNvPr id="87" name="8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1903" y="1877745"/>
              <a:ext cx="714873" cy="694000"/>
            </a:xfrm>
            <a:prstGeom prst="rect">
              <a:avLst/>
            </a:prstGeom>
          </p:spPr>
        </p:pic>
        <p:pic>
          <p:nvPicPr>
            <p:cNvPr id="88" name="87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721" y="1142985"/>
              <a:ext cx="714873" cy="694000"/>
            </a:xfrm>
            <a:prstGeom prst="rect">
              <a:avLst/>
            </a:prstGeom>
          </p:spPr>
        </p:pic>
        <p:pic>
          <p:nvPicPr>
            <p:cNvPr id="89" name="8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7228" y="1875128"/>
              <a:ext cx="714873" cy="694000"/>
            </a:xfrm>
            <a:prstGeom prst="rect">
              <a:avLst/>
            </a:prstGeom>
          </p:spPr>
        </p:pic>
        <p:pic>
          <p:nvPicPr>
            <p:cNvPr id="90" name="89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032" y="1145602"/>
              <a:ext cx="714873" cy="694000"/>
            </a:xfrm>
            <a:prstGeom prst="rect">
              <a:avLst/>
            </a:prstGeom>
          </p:spPr>
        </p:pic>
        <p:pic>
          <p:nvPicPr>
            <p:cNvPr id="91" name="90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539" y="1877745"/>
              <a:ext cx="714873" cy="694000"/>
            </a:xfrm>
            <a:prstGeom prst="rect">
              <a:avLst/>
            </a:prstGeom>
          </p:spPr>
        </p:pic>
        <p:pic>
          <p:nvPicPr>
            <p:cNvPr id="92" name="91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57" y="1142985"/>
              <a:ext cx="714873" cy="694000"/>
            </a:xfrm>
            <a:prstGeom prst="rect">
              <a:avLst/>
            </a:prstGeom>
          </p:spPr>
        </p:pic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864" y="1875128"/>
              <a:ext cx="714873" cy="694000"/>
            </a:xfrm>
            <a:prstGeom prst="rect">
              <a:avLst/>
            </a:prstGeom>
          </p:spPr>
        </p:pic>
        <p:pic>
          <p:nvPicPr>
            <p:cNvPr id="94" name="93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175" y="1145602"/>
              <a:ext cx="714873" cy="694000"/>
            </a:xfrm>
            <a:prstGeom prst="rect">
              <a:avLst/>
            </a:prstGeom>
          </p:spPr>
        </p:pic>
        <p:pic>
          <p:nvPicPr>
            <p:cNvPr id="95" name="94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682" y="1877745"/>
              <a:ext cx="714873" cy="694000"/>
            </a:xfrm>
            <a:prstGeom prst="rect">
              <a:avLst/>
            </a:prstGeom>
          </p:spPr>
        </p:pic>
        <p:pic>
          <p:nvPicPr>
            <p:cNvPr id="96" name="95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500" y="1142985"/>
              <a:ext cx="714873" cy="694000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0007" y="1875128"/>
              <a:ext cx="714873" cy="694000"/>
            </a:xfrm>
            <a:prstGeom prst="rect">
              <a:avLst/>
            </a:prstGeom>
          </p:spPr>
        </p:pic>
      </p:grpSp>
      <p:sp>
        <p:nvSpPr>
          <p:cNvPr id="99" name="98 Rectángulo"/>
          <p:cNvSpPr/>
          <p:nvPr/>
        </p:nvSpPr>
        <p:spPr>
          <a:xfrm>
            <a:off x="371681" y="2618683"/>
            <a:ext cx="1800000" cy="3528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99 CuadroTexto"/>
          <p:cNvSpPr txBox="1"/>
          <p:nvPr/>
        </p:nvSpPr>
        <p:spPr>
          <a:xfrm>
            <a:off x="385731" y="2618683"/>
            <a:ext cx="147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Eligibles</a:t>
            </a:r>
          </a:p>
          <a:p>
            <a:r>
              <a:rPr lang="en-US" sz="2000" dirty="0"/>
              <a:t>(Poor)</a:t>
            </a:r>
          </a:p>
        </p:txBody>
      </p:sp>
      <p:pic>
        <p:nvPicPr>
          <p:cNvPr id="101" name="10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6025" y="2696342"/>
            <a:ext cx="735744" cy="761835"/>
          </a:xfrm>
          <a:prstGeom prst="rect">
            <a:avLst/>
          </a:prstGeom>
        </p:spPr>
      </p:pic>
      <p:pic>
        <p:nvPicPr>
          <p:cNvPr id="102" name="10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1843" y="2672359"/>
            <a:ext cx="756618" cy="803581"/>
          </a:xfrm>
          <a:prstGeom prst="rect">
            <a:avLst/>
          </a:prstGeom>
        </p:spPr>
      </p:pic>
      <p:pic>
        <p:nvPicPr>
          <p:cNvPr id="103" name="10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9899" y="2696342"/>
            <a:ext cx="735744" cy="761835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717" y="2672359"/>
            <a:ext cx="756618" cy="803581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9935" y="2672359"/>
            <a:ext cx="756618" cy="803581"/>
          </a:xfrm>
          <a:prstGeom prst="rect">
            <a:avLst/>
          </a:prstGeom>
        </p:spPr>
      </p:pic>
      <p:pic>
        <p:nvPicPr>
          <p:cNvPr id="106" name="10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7991" y="2672359"/>
            <a:ext cx="756618" cy="803581"/>
          </a:xfrm>
          <a:prstGeom prst="rect">
            <a:avLst/>
          </a:prstGeom>
        </p:spPr>
      </p:pic>
      <p:pic>
        <p:nvPicPr>
          <p:cNvPr id="108" name="10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043" y="3564310"/>
            <a:ext cx="756618" cy="803581"/>
          </a:xfrm>
          <a:prstGeom prst="rect">
            <a:avLst/>
          </a:prstGeom>
        </p:spPr>
      </p:pic>
      <p:pic>
        <p:nvPicPr>
          <p:cNvPr id="109" name="10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099" y="3564310"/>
            <a:ext cx="756618" cy="803581"/>
          </a:xfrm>
          <a:prstGeom prst="rect">
            <a:avLst/>
          </a:prstGeom>
        </p:spPr>
      </p:pic>
      <p:pic>
        <p:nvPicPr>
          <p:cNvPr id="110" name="10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155" y="3564310"/>
            <a:ext cx="756618" cy="803581"/>
          </a:xfrm>
          <a:prstGeom prst="rect">
            <a:avLst/>
          </a:prstGeom>
        </p:spPr>
      </p:pic>
      <p:pic>
        <p:nvPicPr>
          <p:cNvPr id="111" name="1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373" y="3564310"/>
            <a:ext cx="756618" cy="803581"/>
          </a:xfrm>
          <a:prstGeom prst="rect">
            <a:avLst/>
          </a:prstGeom>
        </p:spPr>
      </p:pic>
      <p:pic>
        <p:nvPicPr>
          <p:cNvPr id="112" name="11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429" y="3564310"/>
            <a:ext cx="756618" cy="803581"/>
          </a:xfrm>
          <a:prstGeom prst="rect">
            <a:avLst/>
          </a:prstGeom>
        </p:spPr>
      </p:pic>
      <p:pic>
        <p:nvPicPr>
          <p:cNvPr id="113" name="112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4081" y="4421566"/>
            <a:ext cx="756618" cy="803581"/>
          </a:xfrm>
          <a:prstGeom prst="rect">
            <a:avLst/>
          </a:prstGeom>
        </p:spPr>
      </p:pic>
      <p:pic>
        <p:nvPicPr>
          <p:cNvPr id="114" name="1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76355" y="4421566"/>
            <a:ext cx="756618" cy="803581"/>
          </a:xfrm>
          <a:prstGeom prst="rect">
            <a:avLst/>
          </a:prstGeom>
        </p:spPr>
      </p:pic>
      <p:pic>
        <p:nvPicPr>
          <p:cNvPr id="115" name="11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4411" y="4421566"/>
            <a:ext cx="756618" cy="803581"/>
          </a:xfrm>
          <a:prstGeom prst="rect">
            <a:avLst/>
          </a:prstGeom>
        </p:spPr>
      </p:pic>
      <p:pic>
        <p:nvPicPr>
          <p:cNvPr id="116" name="11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6685" y="4421566"/>
            <a:ext cx="756618" cy="803581"/>
          </a:xfrm>
          <a:prstGeom prst="rect">
            <a:avLst/>
          </a:prstGeom>
        </p:spPr>
      </p:pic>
      <p:pic>
        <p:nvPicPr>
          <p:cNvPr id="117" name="11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6825" y="5278822"/>
            <a:ext cx="756618" cy="803581"/>
          </a:xfrm>
          <a:prstGeom prst="rect">
            <a:avLst/>
          </a:prstGeom>
        </p:spPr>
      </p:pic>
      <p:pic>
        <p:nvPicPr>
          <p:cNvPr id="118" name="117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043" y="5278822"/>
            <a:ext cx="756618" cy="803581"/>
          </a:xfrm>
          <a:prstGeom prst="rect">
            <a:avLst/>
          </a:prstGeom>
        </p:spPr>
      </p:pic>
      <p:pic>
        <p:nvPicPr>
          <p:cNvPr id="119" name="118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099" y="5278822"/>
            <a:ext cx="756618" cy="803581"/>
          </a:xfrm>
          <a:prstGeom prst="rect">
            <a:avLst/>
          </a:prstGeom>
        </p:spPr>
      </p:pic>
      <p:pic>
        <p:nvPicPr>
          <p:cNvPr id="120" name="119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373" y="5278822"/>
            <a:ext cx="756618" cy="803581"/>
          </a:xfrm>
          <a:prstGeom prst="rect">
            <a:avLst/>
          </a:prstGeom>
        </p:spPr>
      </p:pic>
      <p:pic>
        <p:nvPicPr>
          <p:cNvPr id="121" name="12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429" y="5278822"/>
            <a:ext cx="756618" cy="803581"/>
          </a:xfrm>
          <a:prstGeom prst="rect">
            <a:avLst/>
          </a:prstGeom>
        </p:spPr>
      </p:pic>
      <p:pic>
        <p:nvPicPr>
          <p:cNvPr id="122" name="121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337" y="4439329"/>
            <a:ext cx="735744" cy="761835"/>
          </a:xfrm>
          <a:prstGeom prst="rect">
            <a:avLst/>
          </a:prstGeom>
        </p:spPr>
      </p:pic>
      <p:pic>
        <p:nvPicPr>
          <p:cNvPr id="123" name="122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0303" y="4439329"/>
            <a:ext cx="735744" cy="761835"/>
          </a:xfrm>
          <a:prstGeom prst="rect">
            <a:avLst/>
          </a:prstGeom>
        </p:spPr>
      </p:pic>
      <p:pic>
        <p:nvPicPr>
          <p:cNvPr id="124" name="1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7155" y="5320568"/>
            <a:ext cx="735744" cy="761835"/>
          </a:xfrm>
          <a:prstGeom prst="rect">
            <a:avLst/>
          </a:prstGeom>
        </p:spPr>
      </p:pic>
      <p:pic>
        <p:nvPicPr>
          <p:cNvPr id="125" name="124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7485" y="3582073"/>
            <a:ext cx="735744" cy="761835"/>
          </a:xfrm>
          <a:prstGeom prst="rect">
            <a:avLst/>
          </a:prstGeom>
        </p:spPr>
      </p:pic>
      <p:sp>
        <p:nvSpPr>
          <p:cNvPr id="53" name="52 CuadroTexto"/>
          <p:cNvSpPr txBox="1"/>
          <p:nvPr/>
        </p:nvSpPr>
        <p:spPr>
          <a:xfrm>
            <a:off x="-106606" y="6299231"/>
            <a:ext cx="9324000" cy="4256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+mj-lt"/>
                <a:cs typeface="MV Boli" pitchFamily="2" charset="0"/>
              </a:rPr>
              <a:t>In what ways might </a:t>
            </a:r>
            <a:r>
              <a:rPr lang="en-US" sz="1900" b="1" dirty="0">
                <a:latin typeface="+mj-lt"/>
                <a:cs typeface="MV Boli" pitchFamily="2" charset="0"/>
              </a:rPr>
              <a:t>E&amp;NE</a:t>
            </a:r>
            <a:r>
              <a:rPr lang="en-US" sz="1900" dirty="0">
                <a:latin typeface="+mj-lt"/>
                <a:cs typeface="MV Boli" pitchFamily="2" charset="0"/>
              </a:rPr>
              <a:t> be different, other than their enrollment in the program?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0.00324 L 0.09496 0.26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13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324 L 0.0073 0.38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192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1134 L 0.09913 0.25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9011 0.12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-0.00162 L -0.09757 -0.2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-122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486 L -0.00833 -0.378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19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62 L -0.10312 -0.25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162 L -0.09496 -0.123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3" grpId="0" animBg="1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2"/>
                </a:solidFill>
              </a:rPr>
              <a:t>Case 2: </a:t>
            </a:r>
            <a:r>
              <a:rPr lang="en-US" sz="4600" dirty="0"/>
              <a:t>Enrolled &amp; Not Enrolled</a:t>
            </a: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2357422" y="1000108"/>
          <a:ext cx="4500595" cy="276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Outcome with Treatment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(Enrolled)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</a:p>
                    <a:p>
                      <a:pPr algn="l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(Not Enrolled)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2607455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10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1057392"/>
            <a:ext cx="4364084" cy="2731647"/>
          </a:xfrm>
        </p:spPr>
        <p:txBody>
          <a:bodyPr/>
          <a:lstStyle/>
          <a:p>
            <a:pPr algn="r"/>
            <a:r>
              <a:rPr lang="en-US" sz="4000" b="0" dirty="0"/>
              <a:t>Portuguese and Spanish </a:t>
            </a:r>
            <a:r>
              <a:rPr lang="en-US" sz="4000" b="0" dirty="0">
                <a:solidFill>
                  <a:schemeClr val="tx1"/>
                </a:solidFill>
              </a:rPr>
              <a:t>Versions also available</a:t>
            </a:r>
            <a:r>
              <a:rPr lang="en-US" sz="4000" b="0" dirty="0"/>
              <a:t>         </a:t>
            </a:r>
            <a:r>
              <a:rPr lang="en-US" sz="4000" b="0" dirty="0">
                <a:solidFill>
                  <a:schemeClr val="tx1"/>
                </a:solidFill>
              </a:rPr>
              <a:t>	</a:t>
            </a:r>
            <a:r>
              <a:rPr lang="en-US" sz="4000" b="0" dirty="0"/>
              <a:t> </a:t>
            </a:r>
            <a:br>
              <a:rPr lang="en-US" sz="4000" b="0" dirty="0"/>
            </a:br>
            <a:r>
              <a:rPr lang="en-US" sz="4000" b="0" dirty="0">
                <a:solidFill>
                  <a:schemeClr val="tx1"/>
                </a:solidFill>
              </a:rPr>
              <a:t>	 </a:t>
            </a:r>
            <a:br>
              <a:rPr lang="en-US" sz="4000" b="0" dirty="0"/>
            </a:br>
            <a:br>
              <a:rPr lang="en-US" sz="4000" b="0" dirty="0"/>
            </a:br>
            <a:br>
              <a:rPr lang="en-US" sz="4000" b="0" dirty="0"/>
            </a:br>
            <a:r>
              <a:rPr lang="en-US" sz="4000" dirty="0">
                <a:solidFill>
                  <a:schemeClr val="accent3"/>
                </a:solidFill>
              </a:rPr>
              <a:t>www.worldbank.org/ieinpractice</a:t>
            </a:r>
            <a:br>
              <a:rPr lang="en-US" sz="4000" dirty="0"/>
            </a:br>
            <a:br>
              <a:rPr lang="en-US" sz="4000" dirty="0"/>
            </a:br>
            <a:endParaRPr lang="en-US" sz="4000" b="0" dirty="0">
              <a:solidFill>
                <a:schemeClr val="tx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42842" y="71414"/>
            <a:ext cx="8856000" cy="85725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4096-2B55-4D55-90CD-F6A26F3E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3" y="928670"/>
            <a:ext cx="3411959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716034" y="3643314"/>
            <a:ext cx="8358246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cs typeface="MV Boli" pitchFamily="2" charset="0"/>
              </a:rPr>
              <a:t>Will you recommend scaling up </a:t>
            </a:r>
            <a:r>
              <a:rPr lang="en-US" sz="2600" dirty="0" err="1">
                <a:solidFill>
                  <a:schemeClr val="accent1"/>
                </a:solidFill>
                <a:cs typeface="MV Boli" pitchFamily="2" charset="0"/>
              </a:rPr>
              <a:t>Progresa</a:t>
            </a:r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?</a:t>
            </a:r>
          </a:p>
        </p:txBody>
      </p:sp>
      <p:sp>
        <p:nvSpPr>
          <p:cNvPr id="25" name="24 Lágrima"/>
          <p:cNvSpPr/>
          <p:nvPr/>
        </p:nvSpPr>
        <p:spPr>
          <a:xfrm>
            <a:off x="428596" y="384383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25 Rectángulo"/>
          <p:cNvSpPr/>
          <p:nvPr/>
        </p:nvSpPr>
        <p:spPr>
          <a:xfrm>
            <a:off x="716034" y="4170628"/>
            <a:ext cx="8358246" cy="8925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B&amp;A: </a:t>
            </a:r>
            <a:r>
              <a:rPr lang="en-US" sz="2600" dirty="0">
                <a:cs typeface="MV Boli" pitchFamily="2" charset="0"/>
              </a:rPr>
              <a:t>Are there other </a:t>
            </a:r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time-varying factors</a:t>
            </a:r>
            <a:r>
              <a:rPr lang="en-US" sz="2600" b="1" dirty="0">
                <a:cs typeface="MV Boli" pitchFamily="2" charset="0"/>
              </a:rPr>
              <a:t> </a:t>
            </a:r>
            <a:r>
              <a:rPr lang="en-US" sz="2600" dirty="0">
                <a:cs typeface="MV Boli" pitchFamily="2" charset="0"/>
              </a:rPr>
              <a:t>that also influence consumption?</a:t>
            </a:r>
          </a:p>
        </p:txBody>
      </p:sp>
      <p:sp>
        <p:nvSpPr>
          <p:cNvPr id="27" name="26 Lágrima"/>
          <p:cNvSpPr/>
          <p:nvPr/>
        </p:nvSpPr>
        <p:spPr>
          <a:xfrm>
            <a:off x="430282" y="438039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27 Rectángulo"/>
          <p:cNvSpPr/>
          <p:nvPr/>
        </p:nvSpPr>
        <p:spPr>
          <a:xfrm>
            <a:off x="716034" y="5079840"/>
            <a:ext cx="8358246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  <a:cs typeface="MV Boli" pitchFamily="2" charset="0"/>
              </a:rPr>
              <a:t>E&amp;BNE:</a:t>
            </a:r>
          </a:p>
        </p:txBody>
      </p:sp>
      <p:sp>
        <p:nvSpPr>
          <p:cNvPr id="29" name="28 Lágrima"/>
          <p:cNvSpPr/>
          <p:nvPr/>
        </p:nvSpPr>
        <p:spPr>
          <a:xfrm>
            <a:off x="430282" y="525626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29 Rectángulo"/>
          <p:cNvSpPr/>
          <p:nvPr/>
        </p:nvSpPr>
        <p:spPr>
          <a:xfrm>
            <a:off x="716034" y="5493080"/>
            <a:ext cx="82868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cs typeface="MV Boli" pitchFamily="2" charset="0"/>
              </a:rPr>
              <a:t>Are reasons for enrolling </a:t>
            </a:r>
            <a:r>
              <a:rPr lang="en-US" sz="2200" dirty="0">
                <a:solidFill>
                  <a:schemeClr val="accent1"/>
                </a:solidFill>
                <a:cs typeface="MV Boli" pitchFamily="2" charset="0"/>
              </a:rPr>
              <a:t>correlated </a:t>
            </a:r>
            <a:r>
              <a:rPr lang="en-US" sz="2200" dirty="0">
                <a:cs typeface="MV Boli" pitchFamily="2" charset="0"/>
              </a:rPr>
              <a:t>with consumption?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solidFill>
                  <a:schemeClr val="accent1"/>
                </a:solidFill>
                <a:cs typeface="MV Boli" pitchFamily="2" charset="0"/>
              </a:rPr>
              <a:t>Selection Bias.</a:t>
            </a:r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1142976" y="1000108"/>
          <a:ext cx="685804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1: </a:t>
                      </a:r>
                      <a:r>
                        <a:rPr lang="en-US" dirty="0"/>
                        <a:t>Before &amp;</a:t>
                      </a:r>
                      <a:r>
                        <a:rPr lang="en-US" baseline="0" dirty="0"/>
                        <a:t> After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35.27**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2: </a:t>
                      </a:r>
                      <a:r>
                        <a:rPr lang="en-US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32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uadroTexto"/>
          <p:cNvSpPr txBox="1"/>
          <p:nvPr/>
        </p:nvSpPr>
        <p:spPr>
          <a:xfrm>
            <a:off x="285720" y="928670"/>
            <a:ext cx="212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B&amp;A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285720" y="2043444"/>
            <a:ext cx="4000528" cy="15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Compare: </a:t>
            </a:r>
            <a:r>
              <a:rPr lang="en-US" sz="2400" dirty="0">
                <a:solidFill>
                  <a:schemeClr val="tx2"/>
                </a:solidFill>
              </a:rPr>
              <a:t>Same individuals </a:t>
            </a:r>
            <a:r>
              <a:rPr lang="en-US" sz="2400" dirty="0">
                <a:solidFill>
                  <a:schemeClr val="accent1"/>
                </a:solidFill>
              </a:rPr>
              <a:t>Before and After</a:t>
            </a:r>
            <a:r>
              <a:rPr lang="en-US" sz="2400" dirty="0">
                <a:solidFill>
                  <a:schemeClr val="tx2"/>
                </a:solidFill>
              </a:rPr>
              <a:t> they receive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P.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85720" y="3681930"/>
            <a:ext cx="4000528" cy="126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Problem: </a:t>
            </a:r>
            <a:r>
              <a:rPr lang="en-US" sz="2400" dirty="0">
                <a:solidFill>
                  <a:schemeClr val="tx2"/>
                </a:solidFill>
              </a:rPr>
              <a:t>Other things may have happened over time.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786314" y="928670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E&amp;NE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4786314" y="2043444"/>
            <a:ext cx="3857652" cy="1548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Compare: </a:t>
            </a:r>
            <a:r>
              <a:rPr lang="en-US" sz="2400" dirty="0">
                <a:solidFill>
                  <a:schemeClr val="tx2"/>
                </a:solidFill>
              </a:rPr>
              <a:t>Group of individuals  </a:t>
            </a:r>
            <a:r>
              <a:rPr lang="en-US" sz="2400" dirty="0">
                <a:solidFill>
                  <a:schemeClr val="accent1"/>
                </a:solidFill>
              </a:rPr>
              <a:t>Enrolled</a:t>
            </a:r>
            <a:r>
              <a:rPr lang="en-US" sz="2400" dirty="0">
                <a:solidFill>
                  <a:schemeClr val="tx2"/>
                </a:solidFill>
              </a:rPr>
              <a:t> in a program with group that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chooses </a:t>
            </a:r>
            <a:r>
              <a:rPr lang="en-US" sz="2400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tx2"/>
                </a:solidFill>
              </a:rPr>
              <a:t> to </a:t>
            </a:r>
            <a:r>
              <a:rPr lang="en-US" sz="2400" dirty="0">
                <a:solidFill>
                  <a:schemeClr val="accent1"/>
                </a:solidFill>
              </a:rPr>
              <a:t>enroll.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786314" y="3681930"/>
            <a:ext cx="3857652" cy="126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</a:rPr>
              <a:t>Problem: </a:t>
            </a:r>
            <a:r>
              <a:rPr lang="en-US" sz="2400" dirty="0">
                <a:solidFill>
                  <a:schemeClr val="tx2"/>
                </a:solidFill>
              </a:rPr>
              <a:t>Selection Bias. We don’t know why they are not enrolled.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2572652" y="5286388"/>
            <a:ext cx="39996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Both counterfactuals may lead to biased estimates of the counterfactual and the  impact.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9" grpId="0"/>
      <p:bldP spid="10" grpId="0" animBg="1"/>
      <p:bldP spid="11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6124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/>
              <a:t>Choosing your IE method(s)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1947132"/>
            <a:ext cx="4500000" cy="86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Prospective/Retrospective Evaluation?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3053389"/>
            <a:ext cx="4500000" cy="50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Targeting rules and criteria?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3799646"/>
            <a:ext cx="4577708" cy="493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Timing: Roll-out plan (pipeline)?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86380" y="4545902"/>
            <a:ext cx="4577708" cy="16914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Money: Is the number of eligible units larger than available resources at a given point in time?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5429256" y="3156380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derecha"/>
          <p:cNvSpPr/>
          <p:nvPr/>
        </p:nvSpPr>
        <p:spPr>
          <a:xfrm>
            <a:off x="5429256" y="503608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5857916" y="3005262"/>
            <a:ext cx="300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Poverty targeting?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Geographic targeting?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857916" y="4941742"/>
            <a:ext cx="2917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Budget and capacity constraints?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Excess demand for program?</a:t>
            </a:r>
          </a:p>
          <a:p>
            <a:pPr marL="342900" indent="-342900">
              <a:buSzPct val="90000"/>
              <a:buFont typeface="Courier New" pitchFamily="49" charset="0"/>
              <a:buChar char="o"/>
            </a:pPr>
            <a:r>
              <a:rPr lang="en-US" sz="2000" dirty="0"/>
              <a:t>Etc.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42842" y="912680"/>
            <a:ext cx="857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Key information you will need for choosing the right method for your program: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10" grpId="0" animBg="1"/>
      <p:bldP spid="11" grpId="0" animBg="1"/>
      <p:bldP spid="12" grpId="0"/>
      <p:bldP spid="13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your IE method(s)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1992092"/>
            <a:ext cx="3888000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Best Design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3113495"/>
            <a:ext cx="3888000" cy="100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Have we controlled for everything?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228639" y="4607571"/>
            <a:ext cx="3888000" cy="1000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Is the result valid for </a:t>
            </a:r>
            <a:r>
              <a:rPr lang="en-US" sz="2800" i="1" dirty="0"/>
              <a:t>everyone</a:t>
            </a:r>
            <a:r>
              <a:rPr lang="en-US" sz="2800" dirty="0"/>
              <a:t>?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4244325" y="2101497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derecha"/>
          <p:cNvSpPr/>
          <p:nvPr/>
        </p:nvSpPr>
        <p:spPr>
          <a:xfrm>
            <a:off x="4208606" y="4929038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4716594" y="1979378"/>
            <a:ext cx="435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Best comparison group you can find </a:t>
            </a:r>
            <a:r>
              <a:rPr lang="en-US" sz="2200" b="1" dirty="0"/>
              <a:t>+</a:t>
            </a:r>
            <a:r>
              <a:rPr lang="en-US" sz="2200" dirty="0"/>
              <a:t> least operational risk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645156" y="4381002"/>
            <a:ext cx="4498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External validity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Local versus global treatment effect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Evaluation results apply to population we’re interested in</a:t>
            </a:r>
          </a:p>
        </p:txBody>
      </p:sp>
      <p:sp>
        <p:nvSpPr>
          <p:cNvPr id="15" name="14 Flecha derecha"/>
          <p:cNvSpPr/>
          <p:nvPr/>
        </p:nvSpPr>
        <p:spPr>
          <a:xfrm>
            <a:off x="4244324" y="3434962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4716593" y="3228989"/>
            <a:ext cx="43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Internal validity</a:t>
            </a:r>
          </a:p>
          <a:p>
            <a:pPr marL="457200" indent="-457200">
              <a:buSzPct val="90000"/>
              <a:buFont typeface="Courier New" pitchFamily="49" charset="0"/>
              <a:buChar char="o"/>
            </a:pPr>
            <a:r>
              <a:rPr lang="en-US" sz="2200" dirty="0"/>
              <a:t>Good comparison group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42842" y="847364"/>
            <a:ext cx="767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MV Boli" pitchFamily="2" charset="0"/>
              </a:rPr>
              <a:t>Choose the </a:t>
            </a:r>
            <a:r>
              <a:rPr lang="en-US" sz="2800" b="1" dirty="0">
                <a:cs typeface="MV Boli" pitchFamily="2" charset="0"/>
              </a:rPr>
              <a:t>best possible design</a:t>
            </a:r>
            <a:r>
              <a:rPr lang="en-US" sz="2800" dirty="0">
                <a:cs typeface="MV Boli" pitchFamily="2" charset="0"/>
              </a:rPr>
              <a:t> given the operational context: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10" grpId="0" animBg="1"/>
      <p:bldP spid="11" grpId="0" animBg="1"/>
      <p:bldP spid="12" grpId="0"/>
      <p:bldP spid="13" grpId="0"/>
      <p:bldP spid="15" grpId="0" animBg="1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Randomized Treatments &amp; Comparison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85720" y="1371245"/>
            <a:ext cx="8643998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>
                <a:solidFill>
                  <a:schemeClr val="accent1"/>
                </a:solidFill>
              </a:rPr>
              <a:t>Randomize!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Lottery for who is offered benefits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Fair, transparent and ethical way to assign benefits to equally deserving populations.</a:t>
            </a:r>
          </a:p>
        </p:txBody>
      </p:sp>
      <p:cxnSp>
        <p:nvCxnSpPr>
          <p:cNvPr id="11" name="10 Conector recto"/>
          <p:cNvCxnSpPr/>
          <p:nvPr/>
        </p:nvCxnSpPr>
        <p:spPr>
          <a:xfrm>
            <a:off x="285720" y="1371245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85720" y="785794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Eligibles </a:t>
            </a:r>
            <a:r>
              <a:rPr lang="en-US" sz="3600" b="1" dirty="0"/>
              <a:t>&gt;</a:t>
            </a:r>
            <a:r>
              <a:rPr lang="en-US" sz="3600" dirty="0"/>
              <a:t> Number of Benefits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5720" y="3442947"/>
            <a:ext cx="8643998" cy="110799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Give each eligible unit the same chance of receiving treatment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Compare those offered treatment with those not offered treatment </a:t>
            </a:r>
            <a:r>
              <a:rPr lang="en-US" sz="2200" i="1" dirty="0"/>
              <a:t>(comparisons).</a:t>
            </a:r>
          </a:p>
        </p:txBody>
      </p:sp>
      <p:cxnSp>
        <p:nvCxnSpPr>
          <p:cNvPr id="14" name="13 Conector recto"/>
          <p:cNvCxnSpPr/>
          <p:nvPr/>
        </p:nvCxnSpPr>
        <p:spPr>
          <a:xfrm>
            <a:off x="285720" y="3442947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5720" y="2857496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Oversubscription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5228897"/>
            <a:ext cx="8572560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Give each eligible unit the same chance of receiving treatment first, second, third…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Compare those offered treatment first, with those             offered later </a:t>
            </a:r>
            <a:r>
              <a:rPr lang="en-US" sz="2200" i="1" dirty="0"/>
              <a:t>(comparisons).</a:t>
            </a:r>
          </a:p>
        </p:txBody>
      </p:sp>
      <p:cxnSp>
        <p:nvCxnSpPr>
          <p:cNvPr id="17" name="16 Conector recto"/>
          <p:cNvCxnSpPr/>
          <p:nvPr/>
        </p:nvCxnSpPr>
        <p:spPr>
          <a:xfrm>
            <a:off x="285720" y="5228897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85720" y="4643446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Randomized Phase 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3"/>
      <p:bldP spid="12" grpId="0"/>
      <p:bldP spid="13" grpId="0" build="p" bldLvl="3"/>
      <p:bldP spid="15" grpId="0"/>
      <p:bldP spid="16" grpId="0" uiExpand="1" build="p" bldLvl="3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/>
              <a:t>Randomized treatments and comparisons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1357298"/>
            <a:ext cx="4962920" cy="5000660"/>
          </a:xfrm>
          <a:prstGeom prst="rect">
            <a:avLst/>
          </a:prstGeom>
        </p:spPr>
      </p:pic>
      <p:pic>
        <p:nvPicPr>
          <p:cNvPr id="6" name="5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5206" y="1428736"/>
            <a:ext cx="714873" cy="694000"/>
          </a:xfrm>
          <a:prstGeom prst="rect">
            <a:avLst/>
          </a:prstGeom>
        </p:spPr>
      </p:pic>
      <p:pic>
        <p:nvPicPr>
          <p:cNvPr id="12" name="1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4942" y="2214554"/>
            <a:ext cx="735744" cy="761835"/>
          </a:xfrm>
          <a:prstGeom prst="rect">
            <a:avLst/>
          </a:prstGeom>
        </p:spPr>
      </p:pic>
      <p:pic>
        <p:nvPicPr>
          <p:cNvPr id="15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4752" y="3071810"/>
            <a:ext cx="735744" cy="761835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4744" y="2285992"/>
            <a:ext cx="756618" cy="803581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0562" y="2714620"/>
            <a:ext cx="756618" cy="803581"/>
          </a:xfrm>
          <a:prstGeom prst="rect">
            <a:avLst/>
          </a:prstGeom>
        </p:spPr>
      </p:pic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5840129"/>
            <a:ext cx="735744" cy="761835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4949578"/>
            <a:ext cx="714873" cy="69400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62" y="5786454"/>
            <a:ext cx="756618" cy="803581"/>
          </a:xfrm>
          <a:prstGeom prst="rect">
            <a:avLst/>
          </a:prstGeom>
        </p:spPr>
      </p:pic>
      <p:pic>
        <p:nvPicPr>
          <p:cNvPr id="27" name="2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9025" y="5296573"/>
            <a:ext cx="735744" cy="761835"/>
          </a:xfrm>
          <a:prstGeom prst="rect">
            <a:avLst/>
          </a:prstGeom>
        </p:spPr>
      </p:pic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658" y="3124357"/>
            <a:ext cx="735744" cy="761835"/>
          </a:xfrm>
          <a:prstGeom prst="rect">
            <a:avLst/>
          </a:prstGeom>
        </p:spPr>
      </p:pic>
      <p:pic>
        <p:nvPicPr>
          <p:cNvPr id="32" name="3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6978" y="4361775"/>
            <a:ext cx="756618" cy="803581"/>
          </a:xfrm>
          <a:prstGeom prst="rect">
            <a:avLst/>
          </a:prstGeom>
        </p:spPr>
      </p:pic>
      <p:pic>
        <p:nvPicPr>
          <p:cNvPr id="34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8699" y="1839609"/>
            <a:ext cx="756618" cy="803581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7884" y="2714620"/>
            <a:ext cx="756618" cy="803581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6182" y="4857760"/>
            <a:ext cx="756618" cy="803581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3500438"/>
            <a:ext cx="756618" cy="803581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6446" y="4429132"/>
            <a:ext cx="756618" cy="803581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1637700" y="5100592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 Ineligible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1649409" y="6072206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3786182" y="928670"/>
            <a:ext cx="303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8215338" y="3429000"/>
            <a:ext cx="1928826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CuadroTexto"/>
          <p:cNvSpPr txBox="1"/>
          <p:nvPr/>
        </p:nvSpPr>
        <p:spPr>
          <a:xfrm>
            <a:off x="7072330" y="6286520"/>
            <a:ext cx="421484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   Validity</a:t>
            </a:r>
          </a:p>
        </p:txBody>
      </p:sp>
      <p:sp>
        <p:nvSpPr>
          <p:cNvPr id="51" name="50 Cerrar llave"/>
          <p:cNvSpPr/>
          <p:nvPr/>
        </p:nvSpPr>
        <p:spPr>
          <a:xfrm rot="5400000">
            <a:off x="8922010" y="3981264"/>
            <a:ext cx="500066" cy="41104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1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6380" y="1500174"/>
            <a:ext cx="735744" cy="761835"/>
          </a:xfrm>
          <a:prstGeom prst="rect">
            <a:avLst/>
          </a:prstGeom>
        </p:spPr>
      </p:pic>
      <p:pic>
        <p:nvPicPr>
          <p:cNvPr id="30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3429000"/>
            <a:ext cx="735744" cy="761835"/>
          </a:xfrm>
          <a:prstGeom prst="rect">
            <a:avLst/>
          </a:prstGeom>
        </p:spPr>
      </p:pic>
      <p:pic>
        <p:nvPicPr>
          <p:cNvPr id="31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686" y="1928802"/>
            <a:ext cx="756618" cy="803581"/>
          </a:xfrm>
          <a:prstGeom prst="rect">
            <a:avLst/>
          </a:prstGeom>
        </p:spPr>
      </p:pic>
      <p:pic>
        <p:nvPicPr>
          <p:cNvPr id="33" name="2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9256" y="3429000"/>
            <a:ext cx="756618" cy="803581"/>
          </a:xfrm>
          <a:prstGeom prst="rect">
            <a:avLst/>
          </a:prstGeom>
        </p:spPr>
      </p:pic>
      <p:pic>
        <p:nvPicPr>
          <p:cNvPr id="35" name="2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5214950"/>
            <a:ext cx="735744" cy="761835"/>
          </a:xfrm>
          <a:prstGeom prst="rect">
            <a:avLst/>
          </a:prstGeom>
        </p:spPr>
      </p:pic>
      <p:pic>
        <p:nvPicPr>
          <p:cNvPr id="37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3768" y="3643314"/>
            <a:ext cx="735744" cy="761835"/>
          </a:xfrm>
          <a:prstGeom prst="rect">
            <a:avLst/>
          </a:prstGeom>
        </p:spPr>
      </p:pic>
      <p:pic>
        <p:nvPicPr>
          <p:cNvPr id="40" name="3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512" y="5072074"/>
            <a:ext cx="756618" cy="803581"/>
          </a:xfrm>
          <a:prstGeom prst="rect">
            <a:avLst/>
          </a:prstGeom>
        </p:spPr>
      </p:pic>
      <p:pic>
        <p:nvPicPr>
          <p:cNvPr id="42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2264" y="2285992"/>
            <a:ext cx="756618" cy="803581"/>
          </a:xfrm>
          <a:prstGeom prst="rect">
            <a:avLst/>
          </a:prstGeom>
        </p:spPr>
      </p:pic>
      <p:pic>
        <p:nvPicPr>
          <p:cNvPr id="43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074" y="3714752"/>
            <a:ext cx="756618" cy="803581"/>
          </a:xfrm>
          <a:prstGeom prst="rect">
            <a:avLst/>
          </a:prstGeom>
        </p:spPr>
      </p:pic>
      <p:pic>
        <p:nvPicPr>
          <p:cNvPr id="44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3857628"/>
            <a:ext cx="756618" cy="803581"/>
          </a:xfrm>
          <a:prstGeom prst="rect">
            <a:avLst/>
          </a:prstGeom>
        </p:spPr>
      </p:pic>
      <p:pic>
        <p:nvPicPr>
          <p:cNvPr id="47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686" y="4286256"/>
            <a:ext cx="756618" cy="803581"/>
          </a:xfrm>
          <a:prstGeom prst="rect">
            <a:avLst/>
          </a:prstGeom>
        </p:spPr>
      </p:pic>
      <p:pic>
        <p:nvPicPr>
          <p:cNvPr id="52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2066" y="4500570"/>
            <a:ext cx="756618" cy="8035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Flecha derecha"/>
          <p:cNvSpPr/>
          <p:nvPr/>
        </p:nvSpPr>
        <p:spPr>
          <a:xfrm>
            <a:off x="-1000164" y="3429000"/>
            <a:ext cx="1928826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976" y="2000240"/>
            <a:ext cx="3643338" cy="3671043"/>
          </a:xfrm>
          <a:prstGeom prst="rect">
            <a:avLst/>
          </a:prstGeom>
        </p:spPr>
      </p:pic>
      <p:pic>
        <p:nvPicPr>
          <p:cNvPr id="5" name="4 Imagen" descr="MUND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2198" y="1838894"/>
            <a:ext cx="2074398" cy="2090172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 rot="20684176">
            <a:off x="4896533" y="3090597"/>
            <a:ext cx="1000132" cy="42862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derecha"/>
          <p:cNvSpPr/>
          <p:nvPr/>
        </p:nvSpPr>
        <p:spPr>
          <a:xfrm rot="1343917">
            <a:off x="4885253" y="4460637"/>
            <a:ext cx="1000132" cy="42862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2767588"/>
            <a:ext cx="620923" cy="642942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3791" y="1981770"/>
            <a:ext cx="638539" cy="678173"/>
          </a:xfrm>
          <a:prstGeom prst="rect">
            <a:avLst/>
          </a:prstGeom>
        </p:spPr>
      </p:pic>
      <p:pic>
        <p:nvPicPr>
          <p:cNvPr id="12" name="1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2419" y="2518043"/>
            <a:ext cx="638539" cy="678173"/>
          </a:xfrm>
          <a:prstGeom prst="rect">
            <a:avLst/>
          </a:prstGeom>
        </p:spPr>
      </p:pic>
      <p:pic>
        <p:nvPicPr>
          <p:cNvPr id="13" name="12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9543" y="3160985"/>
            <a:ext cx="638539" cy="678173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8082" y="2910464"/>
            <a:ext cx="638539" cy="678173"/>
          </a:xfrm>
          <a:prstGeom prst="rect">
            <a:avLst/>
          </a:prstGeom>
        </p:spPr>
      </p:pic>
      <p:pic>
        <p:nvPicPr>
          <p:cNvPr id="15" name="1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101" y="2196084"/>
            <a:ext cx="620923" cy="642942"/>
          </a:xfrm>
          <a:prstGeom prst="rect">
            <a:avLst/>
          </a:prstGeom>
        </p:spPr>
      </p:pic>
      <p:pic>
        <p:nvPicPr>
          <p:cNvPr id="16" name="15 Imagen" descr="MUND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9502" y="4124910"/>
            <a:ext cx="2074398" cy="2090172"/>
          </a:xfrm>
          <a:prstGeom prst="rect">
            <a:avLst/>
          </a:prstGeom>
        </p:spPr>
      </p:pic>
      <p:pic>
        <p:nvPicPr>
          <p:cNvPr id="17" name="1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2378" y="5053604"/>
            <a:ext cx="620923" cy="642942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1095" y="4267786"/>
            <a:ext cx="638539" cy="678173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9723" y="4804059"/>
            <a:ext cx="638539" cy="678173"/>
          </a:xfrm>
          <a:prstGeom prst="rect">
            <a:avLst/>
          </a:prstGeom>
        </p:spPr>
      </p:pic>
      <p:pic>
        <p:nvPicPr>
          <p:cNvPr id="20" name="1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6847" y="5447001"/>
            <a:ext cx="638539" cy="678173"/>
          </a:xfrm>
          <a:prstGeom prst="rect">
            <a:avLst/>
          </a:prstGeom>
        </p:spPr>
      </p:pic>
      <p:pic>
        <p:nvPicPr>
          <p:cNvPr id="21" name="2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5386" y="5196480"/>
            <a:ext cx="638539" cy="678173"/>
          </a:xfrm>
          <a:prstGeom prst="rect">
            <a:avLst/>
          </a:prstGeom>
        </p:spPr>
      </p:pic>
      <p:pic>
        <p:nvPicPr>
          <p:cNvPr id="22" name="2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7405" y="4482100"/>
            <a:ext cx="620923" cy="642942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1214414" y="1240681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Evaluation sample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280569" y="1252823"/>
            <a:ext cx="35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Randomize Treatment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841026" y="6286520"/>
            <a:ext cx="237404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Internal Validity</a:t>
            </a:r>
          </a:p>
        </p:txBody>
      </p:sp>
      <p:sp>
        <p:nvSpPr>
          <p:cNvPr id="27" name="26 Cerrar llave"/>
          <p:cNvSpPr/>
          <p:nvPr/>
        </p:nvSpPr>
        <p:spPr>
          <a:xfrm rot="5400000">
            <a:off x="4786314" y="4786322"/>
            <a:ext cx="500066" cy="23574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CuadroTexto"/>
          <p:cNvSpPr txBox="1"/>
          <p:nvPr/>
        </p:nvSpPr>
        <p:spPr>
          <a:xfrm>
            <a:off x="-2071734" y="6286520"/>
            <a:ext cx="421484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   Validity</a:t>
            </a:r>
          </a:p>
        </p:txBody>
      </p:sp>
      <p:sp>
        <p:nvSpPr>
          <p:cNvPr id="30" name="29 Cerrar llave"/>
          <p:cNvSpPr/>
          <p:nvPr/>
        </p:nvSpPr>
        <p:spPr>
          <a:xfrm rot="5400000">
            <a:off x="-222054" y="3981264"/>
            <a:ext cx="500066" cy="41104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7035" y="4479650"/>
            <a:ext cx="735744" cy="761835"/>
          </a:xfrm>
          <a:prstGeom prst="rect">
            <a:avLst/>
          </a:prstGeom>
        </p:spPr>
      </p:pic>
      <p:pic>
        <p:nvPicPr>
          <p:cNvPr id="31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4894" y="2630937"/>
            <a:ext cx="735744" cy="761835"/>
          </a:xfrm>
          <a:prstGeom prst="rect">
            <a:avLst/>
          </a:prstGeom>
        </p:spPr>
      </p:pic>
      <p:pic>
        <p:nvPicPr>
          <p:cNvPr id="32" name="3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4275" y="3814250"/>
            <a:ext cx="735744" cy="761835"/>
          </a:xfrm>
          <a:prstGeom prst="rect">
            <a:avLst/>
          </a:prstGeom>
        </p:spPr>
      </p:pic>
      <p:pic>
        <p:nvPicPr>
          <p:cNvPr id="33" name="3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8682" y="2173732"/>
            <a:ext cx="735744" cy="761835"/>
          </a:xfrm>
          <a:prstGeom prst="rect">
            <a:avLst/>
          </a:prstGeom>
        </p:spPr>
      </p:pic>
      <p:pic>
        <p:nvPicPr>
          <p:cNvPr id="34" name="3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1779" y="4697126"/>
            <a:ext cx="756618" cy="803581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61707" y="2876479"/>
            <a:ext cx="756618" cy="803581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1301" y="3788228"/>
            <a:ext cx="756618" cy="803581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2339" y="2962203"/>
            <a:ext cx="756618" cy="803581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7773" y="4263812"/>
            <a:ext cx="756618" cy="803581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9793" y="2280476"/>
            <a:ext cx="756618" cy="803581"/>
          </a:xfrm>
          <a:prstGeom prst="rect">
            <a:avLst/>
          </a:prstGeom>
        </p:spPr>
      </p:pic>
      <p:pic>
        <p:nvPicPr>
          <p:cNvPr id="40" name="3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43" y="3459619"/>
            <a:ext cx="756618" cy="803581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9152" y="3186714"/>
            <a:ext cx="756618" cy="803581"/>
          </a:xfrm>
          <a:prstGeom prst="rect">
            <a:avLst/>
          </a:prstGeom>
        </p:spPr>
      </p:pic>
      <p:pic>
        <p:nvPicPr>
          <p:cNvPr id="42" name="84 Imagen" descr="DA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6056" y="3573016"/>
            <a:ext cx="828446" cy="846574"/>
          </a:xfrm>
          <a:prstGeom prst="rect">
            <a:avLst/>
          </a:prstGeom>
        </p:spPr>
      </p:pic>
      <p:pic>
        <p:nvPicPr>
          <p:cNvPr id="43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387" y="2605727"/>
            <a:ext cx="735744" cy="761835"/>
          </a:xfrm>
          <a:prstGeom prst="rect">
            <a:avLst/>
          </a:prstGeom>
        </p:spPr>
      </p:pic>
      <p:pic>
        <p:nvPicPr>
          <p:cNvPr id="44" name="3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3789040"/>
            <a:ext cx="735744" cy="761835"/>
          </a:xfrm>
          <a:prstGeom prst="rect">
            <a:avLst/>
          </a:prstGeom>
        </p:spPr>
      </p:pic>
      <p:pic>
        <p:nvPicPr>
          <p:cNvPr id="45" name="3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8175" y="2148522"/>
            <a:ext cx="735744" cy="761835"/>
          </a:xfrm>
          <a:prstGeom prst="rect">
            <a:avLst/>
          </a:prstGeom>
        </p:spPr>
      </p:pic>
      <p:pic>
        <p:nvPicPr>
          <p:cNvPr id="46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1200" y="2851269"/>
            <a:ext cx="756618" cy="803581"/>
          </a:xfrm>
          <a:prstGeom prst="rect">
            <a:avLst/>
          </a:prstGeom>
        </p:spPr>
      </p:pic>
      <p:pic>
        <p:nvPicPr>
          <p:cNvPr id="47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0794" y="3763018"/>
            <a:ext cx="756618" cy="803581"/>
          </a:xfrm>
          <a:prstGeom prst="rect">
            <a:avLst/>
          </a:prstGeom>
        </p:spPr>
      </p:pic>
      <p:pic>
        <p:nvPicPr>
          <p:cNvPr id="48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1832" y="2936993"/>
            <a:ext cx="756618" cy="803581"/>
          </a:xfrm>
          <a:prstGeom prst="rect">
            <a:avLst/>
          </a:prstGeom>
        </p:spPr>
      </p:pic>
      <p:pic>
        <p:nvPicPr>
          <p:cNvPr id="49" name="3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9286" y="2255266"/>
            <a:ext cx="756618" cy="803581"/>
          </a:xfrm>
          <a:prstGeom prst="rect">
            <a:avLst/>
          </a:prstGeom>
        </p:spPr>
      </p:pic>
      <p:pic>
        <p:nvPicPr>
          <p:cNvPr id="50" name="4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8645" y="3161504"/>
            <a:ext cx="756618" cy="803581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0460" y="2500306"/>
            <a:ext cx="2178928" cy="2195497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928662" y="584575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200" dirty="0"/>
              <a:t>Randomized treatments and comparisons</a:t>
            </a:r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394482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167" y="5857892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89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940371" y="641725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7395" y="1643050"/>
            <a:ext cx="1669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3428992" y="3357562"/>
            <a:ext cx="72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CuadroTexto"/>
          <p:cNvSpPr txBox="1"/>
          <p:nvPr/>
        </p:nvSpPr>
        <p:spPr>
          <a:xfrm>
            <a:off x="2786050" y="6215082"/>
            <a:ext cx="2016000" cy="4426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External Validity</a:t>
            </a:r>
          </a:p>
        </p:txBody>
      </p:sp>
      <p:sp>
        <p:nvSpPr>
          <p:cNvPr id="51" name="50 Cerrar llave"/>
          <p:cNvSpPr/>
          <p:nvPr/>
        </p:nvSpPr>
        <p:spPr>
          <a:xfrm rot="5400000">
            <a:off x="3544017" y="4903611"/>
            <a:ext cx="500066" cy="198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2060848"/>
            <a:ext cx="3161270" cy="3185310"/>
          </a:xfrm>
          <a:prstGeom prst="rect">
            <a:avLst/>
          </a:prstGeom>
        </p:spPr>
      </p:pic>
      <p:pic>
        <p:nvPicPr>
          <p:cNvPr id="12" name="11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277" y="2227241"/>
            <a:ext cx="468652" cy="485272"/>
          </a:xfrm>
          <a:prstGeom prst="rect">
            <a:avLst/>
          </a:prstGeom>
        </p:spPr>
      </p:pic>
      <p:pic>
        <p:nvPicPr>
          <p:cNvPr id="13" name="12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9384" y="4172831"/>
            <a:ext cx="468652" cy="485272"/>
          </a:xfrm>
          <a:prstGeom prst="rect">
            <a:avLst/>
          </a:prstGeom>
        </p:spPr>
      </p:pic>
      <p:pic>
        <p:nvPicPr>
          <p:cNvPr id="14" name="13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036" y="4418950"/>
            <a:ext cx="468652" cy="485272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9713" y="2990066"/>
            <a:ext cx="468652" cy="485272"/>
          </a:xfrm>
          <a:prstGeom prst="rect">
            <a:avLst/>
          </a:prstGeom>
        </p:spPr>
      </p:pic>
      <p:pic>
        <p:nvPicPr>
          <p:cNvPr id="17" name="16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5924" y="3115683"/>
            <a:ext cx="468652" cy="485272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6902" y="4466532"/>
            <a:ext cx="481949" cy="511864"/>
          </a:xfrm>
          <a:prstGeom prst="rect">
            <a:avLst/>
          </a:prstGeom>
        </p:spPr>
      </p:pic>
      <p:pic>
        <p:nvPicPr>
          <p:cNvPr id="19" name="18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8858" y="3545791"/>
            <a:ext cx="481949" cy="511864"/>
          </a:xfrm>
          <a:prstGeom prst="rect">
            <a:avLst/>
          </a:prstGeom>
        </p:spPr>
      </p:pic>
      <p:pic>
        <p:nvPicPr>
          <p:cNvPr id="20" name="1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9397" y="3569769"/>
            <a:ext cx="481949" cy="511864"/>
          </a:xfrm>
          <a:prstGeom prst="rect">
            <a:avLst/>
          </a:prstGeom>
        </p:spPr>
      </p:pic>
      <p:pic>
        <p:nvPicPr>
          <p:cNvPr id="21" name="2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739" y="2712513"/>
            <a:ext cx="481949" cy="511864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456" y="3633626"/>
            <a:ext cx="481949" cy="511864"/>
          </a:xfrm>
          <a:prstGeom prst="rect">
            <a:avLst/>
          </a:prstGeom>
        </p:spPr>
      </p:pic>
      <p:pic>
        <p:nvPicPr>
          <p:cNvPr id="27" name="26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016" y="2844622"/>
            <a:ext cx="468652" cy="485272"/>
          </a:xfrm>
          <a:prstGeom prst="rect">
            <a:avLst/>
          </a:prstGeom>
        </p:spPr>
      </p:pic>
      <p:pic>
        <p:nvPicPr>
          <p:cNvPr id="28" name="27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5343" y="2141009"/>
            <a:ext cx="468652" cy="485272"/>
          </a:xfrm>
          <a:prstGeom prst="rect">
            <a:avLst/>
          </a:prstGeom>
        </p:spPr>
      </p:pic>
      <p:pic>
        <p:nvPicPr>
          <p:cNvPr id="29" name="28 Imagen" descr="p-amarillo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0996" y="2562304"/>
            <a:ext cx="468652" cy="485272"/>
          </a:xfrm>
          <a:prstGeom prst="rect">
            <a:avLst/>
          </a:prstGeom>
        </p:spPr>
      </p:pic>
      <p:pic>
        <p:nvPicPr>
          <p:cNvPr id="30" name="2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9747" y="2569637"/>
            <a:ext cx="481949" cy="511864"/>
          </a:xfrm>
          <a:prstGeom prst="rect">
            <a:avLst/>
          </a:prstGeom>
        </p:spPr>
      </p:pic>
      <p:pic>
        <p:nvPicPr>
          <p:cNvPr id="31" name="3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4061" y="3069703"/>
            <a:ext cx="481949" cy="511864"/>
          </a:xfrm>
          <a:prstGeom prst="rect">
            <a:avLst/>
          </a:prstGeom>
        </p:spPr>
      </p:pic>
      <p:pic>
        <p:nvPicPr>
          <p:cNvPr id="32" name="31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8672" y="3712521"/>
            <a:ext cx="481949" cy="511864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186" y="3362540"/>
            <a:ext cx="481949" cy="511864"/>
          </a:xfrm>
          <a:prstGeom prst="rect">
            <a:avLst/>
          </a:prstGeom>
        </p:spPr>
      </p:pic>
      <p:pic>
        <p:nvPicPr>
          <p:cNvPr id="38" name="37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638" y="3958393"/>
            <a:ext cx="481949" cy="511864"/>
          </a:xfrm>
          <a:prstGeom prst="rect">
            <a:avLst/>
          </a:prstGeom>
        </p:spPr>
      </p:pic>
      <p:pic>
        <p:nvPicPr>
          <p:cNvPr id="39" name="38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846" y="4101393"/>
            <a:ext cx="481949" cy="511864"/>
          </a:xfrm>
          <a:prstGeom prst="rect">
            <a:avLst/>
          </a:prstGeom>
        </p:spPr>
      </p:pic>
      <p:pic>
        <p:nvPicPr>
          <p:cNvPr id="40" name="39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72" y="4561826"/>
            <a:ext cx="481949" cy="511864"/>
          </a:xfrm>
          <a:prstGeom prst="rect">
            <a:avLst/>
          </a:prstGeom>
        </p:spPr>
      </p:pic>
      <p:pic>
        <p:nvPicPr>
          <p:cNvPr id="41" name="40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6801" y="4045981"/>
            <a:ext cx="481949" cy="511864"/>
          </a:xfrm>
          <a:prstGeom prst="rect">
            <a:avLst/>
          </a:prstGeom>
        </p:spPr>
      </p:pic>
      <p:pic>
        <p:nvPicPr>
          <p:cNvPr id="43" name="42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673" y="2426761"/>
            <a:ext cx="481949" cy="511864"/>
          </a:xfrm>
          <a:prstGeom prst="rect">
            <a:avLst/>
          </a:prstGeom>
        </p:spPr>
      </p:pic>
      <p:pic>
        <p:nvPicPr>
          <p:cNvPr id="44" name="43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997" y="3633009"/>
            <a:ext cx="481949" cy="511864"/>
          </a:xfrm>
          <a:prstGeom prst="rect">
            <a:avLst/>
          </a:prstGeom>
        </p:spPr>
      </p:pic>
      <p:pic>
        <p:nvPicPr>
          <p:cNvPr id="47" name="46 Imagen" descr="p-verde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57" y="3069951"/>
            <a:ext cx="481949" cy="511864"/>
          </a:xfrm>
          <a:prstGeom prst="rect">
            <a:avLst/>
          </a:prstGeom>
        </p:spPr>
      </p:pic>
      <p:sp>
        <p:nvSpPr>
          <p:cNvPr id="55" name="54 Flecha derecha"/>
          <p:cNvSpPr/>
          <p:nvPr/>
        </p:nvSpPr>
        <p:spPr>
          <a:xfrm rot="20684176">
            <a:off x="6567063" y="2562840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5 Flecha derecha"/>
          <p:cNvSpPr/>
          <p:nvPr/>
        </p:nvSpPr>
        <p:spPr>
          <a:xfrm rot="1343917">
            <a:off x="6567063" y="3903234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4632" y="1661194"/>
            <a:ext cx="1321346" cy="1331393"/>
          </a:xfrm>
          <a:prstGeom prst="rect">
            <a:avLst/>
          </a:prstGeom>
        </p:spPr>
      </p:pic>
      <p:pic>
        <p:nvPicPr>
          <p:cNvPr id="58" name="5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6412" y="2071678"/>
            <a:ext cx="395514" cy="409540"/>
          </a:xfrm>
          <a:prstGeom prst="rect">
            <a:avLst/>
          </a:prstGeom>
        </p:spPr>
      </p:pic>
      <p:pic>
        <p:nvPicPr>
          <p:cNvPr id="59" name="5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5129" y="1782573"/>
            <a:ext cx="406735" cy="431981"/>
          </a:xfrm>
          <a:prstGeom prst="rect">
            <a:avLst/>
          </a:prstGeom>
        </p:spPr>
      </p:pic>
      <p:pic>
        <p:nvPicPr>
          <p:cNvPr id="60" name="59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5040" y="2211201"/>
            <a:ext cx="406735" cy="431981"/>
          </a:xfrm>
          <a:prstGeom prst="rect">
            <a:avLst/>
          </a:prstGeom>
        </p:spPr>
      </p:pic>
      <p:pic>
        <p:nvPicPr>
          <p:cNvPr id="61" name="6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9288" y="2428868"/>
            <a:ext cx="406735" cy="431981"/>
          </a:xfrm>
          <a:prstGeom prst="rect">
            <a:avLst/>
          </a:prstGeom>
        </p:spPr>
      </p:pic>
      <p:pic>
        <p:nvPicPr>
          <p:cNvPr id="62" name="61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4123" y="2285992"/>
            <a:ext cx="406735" cy="431981"/>
          </a:xfrm>
          <a:prstGeom prst="rect">
            <a:avLst/>
          </a:prstGeom>
        </p:spPr>
      </p:pic>
      <p:pic>
        <p:nvPicPr>
          <p:cNvPr id="63" name="62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9354" y="1785926"/>
            <a:ext cx="395514" cy="409540"/>
          </a:xfrm>
          <a:prstGeom prst="rect">
            <a:avLst/>
          </a:prstGeom>
        </p:spPr>
      </p:pic>
      <p:pic>
        <p:nvPicPr>
          <p:cNvPr id="64" name="63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4632" y="3947210"/>
            <a:ext cx="1321346" cy="1331393"/>
          </a:xfrm>
          <a:prstGeom prst="rect">
            <a:avLst/>
          </a:prstGeom>
        </p:spPr>
      </p:pic>
      <p:pic>
        <p:nvPicPr>
          <p:cNvPr id="65" name="64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9108" y="4429132"/>
            <a:ext cx="395514" cy="409540"/>
          </a:xfrm>
          <a:prstGeom prst="rect">
            <a:avLst/>
          </a:prstGeom>
        </p:spPr>
      </p:pic>
      <p:pic>
        <p:nvPicPr>
          <p:cNvPr id="66" name="65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5129" y="4068589"/>
            <a:ext cx="406735" cy="431981"/>
          </a:xfrm>
          <a:prstGeom prst="rect">
            <a:avLst/>
          </a:prstGeom>
        </p:spPr>
      </p:pic>
      <p:pic>
        <p:nvPicPr>
          <p:cNvPr id="67" name="66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7736" y="4429132"/>
            <a:ext cx="406735" cy="431981"/>
          </a:xfrm>
          <a:prstGeom prst="rect">
            <a:avLst/>
          </a:prstGeom>
        </p:spPr>
      </p:pic>
      <p:pic>
        <p:nvPicPr>
          <p:cNvPr id="68" name="67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3422" y="4782969"/>
            <a:ext cx="406735" cy="431981"/>
          </a:xfrm>
          <a:prstGeom prst="rect">
            <a:avLst/>
          </a:prstGeom>
        </p:spPr>
      </p:pic>
      <p:pic>
        <p:nvPicPr>
          <p:cNvPr id="69" name="6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6819" y="4497217"/>
            <a:ext cx="406735" cy="431981"/>
          </a:xfrm>
          <a:prstGeom prst="rect">
            <a:avLst/>
          </a:prstGeom>
        </p:spPr>
      </p:pic>
      <p:pic>
        <p:nvPicPr>
          <p:cNvPr id="70" name="6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2050" y="4000504"/>
            <a:ext cx="395514" cy="409540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3857620" y="1785926"/>
            <a:ext cx="250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7215206" y="857232"/>
            <a:ext cx="1785950" cy="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Randomize treatment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5868144" y="6215082"/>
            <a:ext cx="1972510" cy="4426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Internal Validity</a:t>
            </a:r>
          </a:p>
        </p:txBody>
      </p:sp>
      <p:sp>
        <p:nvSpPr>
          <p:cNvPr id="74" name="73 Cerrar llave"/>
          <p:cNvSpPr/>
          <p:nvPr/>
        </p:nvSpPr>
        <p:spPr>
          <a:xfrm rot="5400000">
            <a:off x="6608111" y="4903611"/>
            <a:ext cx="500066" cy="1980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3940" y="4797152"/>
            <a:ext cx="590060" cy="571504"/>
          </a:xfrm>
          <a:prstGeom prst="rect">
            <a:avLst/>
          </a:prstGeom>
        </p:spPr>
      </p:pic>
      <p:sp>
        <p:nvSpPr>
          <p:cNvPr id="76" name="75 CuadroTexto"/>
          <p:cNvSpPr txBox="1"/>
          <p:nvPr/>
        </p:nvSpPr>
        <p:spPr>
          <a:xfrm>
            <a:off x="7773956" y="3000372"/>
            <a:ext cx="1370044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Comparison</a:t>
            </a:r>
          </a:p>
        </p:txBody>
      </p:sp>
      <p:pic>
        <p:nvPicPr>
          <p:cNvPr id="77" name="84 Imagen" descr="DAD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76256" y="3140968"/>
            <a:ext cx="828446" cy="846574"/>
          </a:xfrm>
          <a:prstGeom prst="rect">
            <a:avLst/>
          </a:prstGeom>
        </p:spPr>
      </p:pic>
      <p:sp>
        <p:nvSpPr>
          <p:cNvPr id="78" name="75 CuadroTexto"/>
          <p:cNvSpPr txBox="1"/>
          <p:nvPr/>
        </p:nvSpPr>
        <p:spPr>
          <a:xfrm>
            <a:off x="7953468" y="5373216"/>
            <a:ext cx="1190532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90643" y="2204864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pic>
        <p:nvPicPr>
          <p:cNvPr id="82" name="37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68144" y="3573016"/>
            <a:ext cx="406798" cy="432048"/>
          </a:xfrm>
          <a:prstGeom prst="rect">
            <a:avLst/>
          </a:prstGeom>
        </p:spPr>
      </p:pic>
      <p:pic>
        <p:nvPicPr>
          <p:cNvPr id="83" name="39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9992" y="3356992"/>
            <a:ext cx="406799" cy="432049"/>
          </a:xfrm>
          <a:prstGeom prst="rect">
            <a:avLst/>
          </a:prstGeom>
        </p:spPr>
      </p:pic>
      <p:pic>
        <p:nvPicPr>
          <p:cNvPr id="84" name="30 Imagen" descr="p-amarillos2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64088" y="3501008"/>
            <a:ext cx="432048" cy="447369"/>
          </a:xfrm>
          <a:prstGeom prst="rect">
            <a:avLst/>
          </a:prstGeom>
        </p:spPr>
      </p:pic>
      <p:pic>
        <p:nvPicPr>
          <p:cNvPr id="85" name="31 Imagen" descr="p-amarillos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4008" y="3861048"/>
            <a:ext cx="347710" cy="360040"/>
          </a:xfrm>
          <a:prstGeom prst="rect">
            <a:avLst/>
          </a:prstGeom>
        </p:spPr>
      </p:pic>
      <p:pic>
        <p:nvPicPr>
          <p:cNvPr id="86" name="32 Imagen" descr="p-amarillos2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32040" y="2636913"/>
            <a:ext cx="417251" cy="432048"/>
          </a:xfrm>
          <a:prstGeom prst="rect">
            <a:avLst/>
          </a:prstGeom>
        </p:spPr>
      </p:pic>
      <p:pic>
        <p:nvPicPr>
          <p:cNvPr id="87" name="34 Imagen" descr="p-verdes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96136" y="3068960"/>
            <a:ext cx="474598" cy="504056"/>
          </a:xfrm>
          <a:prstGeom prst="rect">
            <a:avLst/>
          </a:prstGeom>
        </p:spPr>
      </p:pic>
      <p:pic>
        <p:nvPicPr>
          <p:cNvPr id="88" name="35 Imagen" descr="p-verdes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6096" y="4077072"/>
            <a:ext cx="474598" cy="504056"/>
          </a:xfrm>
          <a:prstGeom prst="rect">
            <a:avLst/>
          </a:prstGeom>
        </p:spPr>
      </p:pic>
      <p:pic>
        <p:nvPicPr>
          <p:cNvPr id="89" name="36 Imagen" descr="p-verdes2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32040" y="3356992"/>
            <a:ext cx="432048" cy="458864"/>
          </a:xfrm>
          <a:prstGeom prst="rect">
            <a:avLst/>
          </a:prstGeom>
        </p:spPr>
      </p:pic>
      <p:pic>
        <p:nvPicPr>
          <p:cNvPr id="90" name="3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4088" y="2636913"/>
            <a:ext cx="406798" cy="432048"/>
          </a:xfrm>
          <a:prstGeom prst="rect">
            <a:avLst/>
          </a:prstGeom>
        </p:spPr>
      </p:pic>
      <p:pic>
        <p:nvPicPr>
          <p:cNvPr id="91" name="4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9992" y="2924944"/>
            <a:ext cx="406798" cy="432048"/>
          </a:xfrm>
          <a:prstGeom prst="rect">
            <a:avLst/>
          </a:prstGeom>
        </p:spPr>
      </p:pic>
      <p:pic>
        <p:nvPicPr>
          <p:cNvPr id="92" name="30 Imagen" descr="p-amarillos2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6056" y="4005064"/>
            <a:ext cx="432048" cy="447369"/>
          </a:xfrm>
          <a:prstGeom prst="rect">
            <a:avLst/>
          </a:prstGeom>
        </p:spPr>
      </p:pic>
      <p:pic>
        <p:nvPicPr>
          <p:cNvPr id="93" name="38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0072" y="2996952"/>
            <a:ext cx="406798" cy="4320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26162E-6 L 0.36268 -0.099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8385E-6 L 0.34166 0.073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37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58085E-6 L 0.34566 -0.06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0" y="-34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00786E-6 L 0.46268 -0.03377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00" y="-170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2924E-6 L 0.2375 -0.0696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35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43386 -0.15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0" y="-77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1661E-6 L 0.3481 0.0016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0" y="1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599E-6 L 0.39531 0.07541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0" y="38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0.40677 0.0773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00" y="39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3708E-6 L 0.47813 0.0427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0" y="21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45451 -0.0986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0" y="-49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6613E-6 L 0.52466 -0.10967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-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50" grpId="0" animBg="1"/>
      <p:bldP spid="51" grpId="0" animBg="1"/>
      <p:bldP spid="55" grpId="0" animBg="1"/>
      <p:bldP spid="56" grpId="0" animBg="1"/>
      <p:bldP spid="71" grpId="0"/>
      <p:bldP spid="72" grpId="0"/>
      <p:bldP spid="73" grpId="0" animBg="1"/>
      <p:bldP spid="74" grpId="0" animBg="1"/>
      <p:bldP spid="76" grpId="0" animBg="1"/>
      <p:bldP spid="78" grpId="0" animBg="1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Evaluation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1397957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Logical Framework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2431238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Measuring Impact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3393081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Data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4354925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Operational Plan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61124" y="5316768"/>
            <a:ext cx="4068000" cy="68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600" dirty="0"/>
              <a:t>Resources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4572000" y="1528234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10 Flecha derecha"/>
          <p:cNvSpPr/>
          <p:nvPr/>
        </p:nvSpPr>
        <p:spPr>
          <a:xfrm>
            <a:off x="4572040" y="2529496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004048" y="1231181"/>
            <a:ext cx="38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the program works </a:t>
            </a:r>
            <a:r>
              <a:rPr lang="en-US" sz="2800" i="1" dirty="0">
                <a:solidFill>
                  <a:schemeClr val="accent1"/>
                </a:solidFill>
              </a:rPr>
              <a:t>in theory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932040" y="2447886"/>
            <a:ext cx="4325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Method to identify impact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10" grpId="0" animBg="1"/>
      <p:bldP spid="11" grpId="0" animBg="1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Randomization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731044" y="928670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Choose according to type of program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731044" y="1423623"/>
            <a:ext cx="4841088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Individual/Household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School/Health Clinic/catchment area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Block/Village/Community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Ward/District/Region</a:t>
            </a:r>
          </a:p>
        </p:txBody>
      </p:sp>
      <p:sp>
        <p:nvSpPr>
          <p:cNvPr id="15" name="14 Lágrima"/>
          <p:cNvSpPr/>
          <p:nvPr/>
        </p:nvSpPr>
        <p:spPr>
          <a:xfrm>
            <a:off x="428596" y="107061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16 Rectángulo"/>
          <p:cNvSpPr/>
          <p:nvPr/>
        </p:nvSpPr>
        <p:spPr>
          <a:xfrm>
            <a:off x="746054" y="3931298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Keep in mind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746054" y="4426251"/>
            <a:ext cx="764218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Need “sufficiently large” number of units to detect minimum desired impact: </a:t>
            </a:r>
            <a:r>
              <a:rPr lang="en-US" sz="2400" dirty="0">
                <a:solidFill>
                  <a:schemeClr val="accent1"/>
                </a:solidFill>
              </a:rPr>
              <a:t>Power.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Spillovers/contamination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Operational and survey costs</a:t>
            </a:r>
          </a:p>
        </p:txBody>
      </p:sp>
      <p:sp>
        <p:nvSpPr>
          <p:cNvPr id="19" name="18 Lágrima"/>
          <p:cNvSpPr/>
          <p:nvPr/>
        </p:nvSpPr>
        <p:spPr>
          <a:xfrm>
            <a:off x="443606" y="407324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20" name="19 Grupo"/>
          <p:cNvGrpSpPr/>
          <p:nvPr/>
        </p:nvGrpSpPr>
        <p:grpSpPr>
          <a:xfrm>
            <a:off x="5786446" y="1663428"/>
            <a:ext cx="3105349" cy="2479952"/>
            <a:chOff x="5850121" y="2225882"/>
            <a:chExt cx="3105349" cy="2479952"/>
          </a:xfrm>
        </p:grpSpPr>
        <p:pic>
          <p:nvPicPr>
            <p:cNvPr id="12" name="11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2679">
              <a:off x="5850121" y="2225882"/>
              <a:ext cx="3096656" cy="2479952"/>
            </a:xfrm>
            <a:prstGeom prst="rect">
              <a:avLst/>
            </a:prstGeom>
          </p:spPr>
        </p:pic>
        <p:sp>
          <p:nvSpPr>
            <p:cNvPr id="6" name="5 CuadroTexto"/>
            <p:cNvSpPr txBox="1"/>
            <p:nvPr/>
          </p:nvSpPr>
          <p:spPr>
            <a:xfrm rot="206111">
              <a:off x="5963084" y="2841014"/>
              <a:ext cx="2992386" cy="15696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>
                  <a:latin typeface="+mj-lt"/>
                  <a:cs typeface="MV Boli" pitchFamily="2" charset="0"/>
                </a:rPr>
                <a:t>As a rule of thumb, randomize at the smallest viable unit of implementation.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 bldLvl="3"/>
      <p:bldP spid="15" grpId="0" animBg="1"/>
      <p:bldP spid="17" grpId="0"/>
      <p:bldP spid="18" grpId="0" build="p" bldLvl="3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8" name="7 Rectángulo"/>
          <p:cNvSpPr/>
          <p:nvPr/>
        </p:nvSpPr>
        <p:spPr>
          <a:xfrm>
            <a:off x="731044" y="1253248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 err="1">
                <a:solidFill>
                  <a:schemeClr val="accent1"/>
                </a:solidFill>
              </a:rPr>
              <a:t>Progresa</a:t>
            </a:r>
            <a:r>
              <a:rPr lang="en-US" sz="2800" dirty="0">
                <a:solidFill>
                  <a:schemeClr val="accent1"/>
                </a:solidFill>
              </a:rPr>
              <a:t> CCT program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9 Lágrima"/>
          <p:cNvSpPr/>
          <p:nvPr/>
        </p:nvSpPr>
        <p:spPr>
          <a:xfrm>
            <a:off x="428596" y="13521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10 Rectángulo"/>
          <p:cNvSpPr/>
          <p:nvPr/>
        </p:nvSpPr>
        <p:spPr>
          <a:xfrm>
            <a:off x="731044" y="1881817"/>
            <a:ext cx="819867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Unit of randomization: Community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31044" y="3776193"/>
            <a:ext cx="8412956" cy="1926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800" dirty="0">
                <a:solidFill>
                  <a:schemeClr val="accent1"/>
                </a:solidFill>
              </a:rPr>
              <a:t>320 treatment communities (14446 households): </a:t>
            </a:r>
          </a:p>
          <a:p>
            <a:pPr marL="541338" lvl="1">
              <a:spcBef>
                <a:spcPct val="20000"/>
              </a:spcBef>
              <a:defRPr/>
            </a:pPr>
            <a:r>
              <a:rPr lang="en-US" sz="2400" dirty="0"/>
              <a:t>First transfers in April 1998.</a:t>
            </a:r>
          </a:p>
          <a:p>
            <a:pPr marL="514350" lvl="1" indent="-51435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800" dirty="0">
                <a:solidFill>
                  <a:schemeClr val="accent1"/>
                </a:solidFill>
              </a:rPr>
              <a:t>186 comparison communities (9630 households): </a:t>
            </a:r>
          </a:p>
          <a:p>
            <a:pPr marL="541338" lvl="1">
              <a:spcBef>
                <a:spcPct val="20000"/>
              </a:spcBef>
              <a:defRPr/>
            </a:pPr>
            <a:r>
              <a:rPr lang="en-US" sz="2400" dirty="0"/>
              <a:t>First transfers November 1999</a:t>
            </a:r>
          </a:p>
        </p:txBody>
      </p:sp>
      <p:sp>
        <p:nvSpPr>
          <p:cNvPr id="13" name="12 Lágrima"/>
          <p:cNvSpPr/>
          <p:nvPr/>
        </p:nvSpPr>
        <p:spPr>
          <a:xfrm>
            <a:off x="428596" y="202376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13 Rectángulo"/>
          <p:cNvSpPr/>
          <p:nvPr/>
        </p:nvSpPr>
        <p:spPr>
          <a:xfrm>
            <a:off x="731044" y="2595575"/>
            <a:ext cx="798436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/>
              <a:t>506 communities in the evaluation sample</a:t>
            </a:r>
          </a:p>
        </p:txBody>
      </p:sp>
      <p:sp>
        <p:nvSpPr>
          <p:cNvPr id="15" name="14 Lágrima"/>
          <p:cNvSpPr/>
          <p:nvPr/>
        </p:nvSpPr>
        <p:spPr>
          <a:xfrm>
            <a:off x="428596" y="273751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15 Rectángulo"/>
          <p:cNvSpPr/>
          <p:nvPr/>
        </p:nvSpPr>
        <p:spPr>
          <a:xfrm>
            <a:off x="731044" y="3353044"/>
            <a:ext cx="7984360" cy="437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Randomized phase-in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16 Lágrima"/>
          <p:cNvSpPr/>
          <p:nvPr/>
        </p:nvSpPr>
        <p:spPr>
          <a:xfrm>
            <a:off x="428596" y="345189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uiExpand="1" build="p" bldLvl="3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3" name="2 Flecha derecha"/>
          <p:cNvSpPr/>
          <p:nvPr/>
        </p:nvSpPr>
        <p:spPr>
          <a:xfrm>
            <a:off x="2214546" y="1357298"/>
            <a:ext cx="6357982" cy="22145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3 Flecha derecha"/>
          <p:cNvSpPr/>
          <p:nvPr/>
        </p:nvSpPr>
        <p:spPr>
          <a:xfrm>
            <a:off x="2214546" y="3857628"/>
            <a:ext cx="6357982" cy="22145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4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8335" y="4643446"/>
            <a:ext cx="737575" cy="714380"/>
          </a:xfrm>
          <a:prstGeom prst="rect">
            <a:avLst/>
          </a:prstGeom>
        </p:spPr>
      </p:pic>
      <p:pic>
        <p:nvPicPr>
          <p:cNvPr id="6" name="5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322" y="4643446"/>
            <a:ext cx="737575" cy="714380"/>
          </a:xfrm>
          <a:prstGeom prst="rect">
            <a:avLst/>
          </a:prstGeom>
        </p:spPr>
      </p:pic>
      <p:pic>
        <p:nvPicPr>
          <p:cNvPr id="7" name="6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3383" y="2071678"/>
            <a:ext cx="737575" cy="714380"/>
          </a:xfrm>
          <a:prstGeom prst="rect">
            <a:avLst/>
          </a:prstGeom>
        </p:spPr>
      </p:pic>
      <p:pic>
        <p:nvPicPr>
          <p:cNvPr id="8" name="7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4370" y="2071678"/>
            <a:ext cx="737575" cy="714380"/>
          </a:xfrm>
          <a:prstGeom prst="rect">
            <a:avLst/>
          </a:prstGeom>
        </p:spPr>
      </p:pic>
      <p:pic>
        <p:nvPicPr>
          <p:cNvPr id="9" name="8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2071678"/>
            <a:ext cx="737575" cy="714380"/>
          </a:xfrm>
          <a:prstGeom prst="rect">
            <a:avLst/>
          </a:prstGeom>
        </p:spPr>
      </p:pic>
      <p:pic>
        <p:nvPicPr>
          <p:cNvPr id="10" name="9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2071678"/>
            <a:ext cx="737575" cy="714380"/>
          </a:xfrm>
          <a:prstGeom prst="rect">
            <a:avLst/>
          </a:prstGeom>
        </p:spPr>
      </p:pic>
      <p:pic>
        <p:nvPicPr>
          <p:cNvPr id="11" name="10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0430" y="2071678"/>
            <a:ext cx="737575" cy="714380"/>
          </a:xfrm>
          <a:prstGeom prst="rect">
            <a:avLst/>
          </a:prstGeom>
        </p:spPr>
      </p:pic>
      <p:pic>
        <p:nvPicPr>
          <p:cNvPr id="12" name="11 Imagen" descr="MONED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4612" y="2071678"/>
            <a:ext cx="737575" cy="71438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-32" y="2071678"/>
            <a:ext cx="2071673" cy="1143008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Treatment Communities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2 Marcador de texto"/>
          <p:cNvSpPr txBox="1">
            <a:spLocks/>
          </p:cNvSpPr>
          <p:nvPr/>
        </p:nvSpPr>
        <p:spPr>
          <a:xfrm>
            <a:off x="-32" y="1500174"/>
            <a:ext cx="2071673" cy="642942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2 Marcador de texto"/>
          <p:cNvSpPr txBox="1">
            <a:spLocks/>
          </p:cNvSpPr>
          <p:nvPr/>
        </p:nvSpPr>
        <p:spPr>
          <a:xfrm>
            <a:off x="-32" y="4643446"/>
            <a:ext cx="2071673" cy="1143008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Comparison Communities</a:t>
            </a:r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-32" y="4071942"/>
            <a:ext cx="2071673" cy="642942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2 Marcador de texto"/>
          <p:cNvSpPr txBox="1">
            <a:spLocks/>
          </p:cNvSpPr>
          <p:nvPr/>
        </p:nvSpPr>
        <p:spPr>
          <a:xfrm>
            <a:off x="8072462" y="1571612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Time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2 Marcador de texto"/>
          <p:cNvSpPr txBox="1">
            <a:spLocks/>
          </p:cNvSpPr>
          <p:nvPr/>
        </p:nvSpPr>
        <p:spPr>
          <a:xfrm>
            <a:off x="5500694" y="1071546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T=1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2 Marcador de texto"/>
          <p:cNvSpPr txBox="1">
            <a:spLocks/>
          </p:cNvSpPr>
          <p:nvPr/>
        </p:nvSpPr>
        <p:spPr>
          <a:xfrm>
            <a:off x="2357422" y="1071546"/>
            <a:ext cx="1000132" cy="500066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T=0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2 Marcador de texto"/>
          <p:cNvSpPr txBox="1">
            <a:spLocks/>
          </p:cNvSpPr>
          <p:nvPr/>
        </p:nvSpPr>
        <p:spPr>
          <a:xfrm>
            <a:off x="2857488" y="5929330"/>
            <a:ext cx="2928958" cy="500066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/>
              <a:t>Comparison Period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21 Conector recto"/>
          <p:cNvCxnSpPr/>
          <p:nvPr/>
        </p:nvCxnSpPr>
        <p:spPr>
          <a:xfrm rot="5400000">
            <a:off x="678629" y="3607595"/>
            <a:ext cx="407196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rot="5400000">
            <a:off x="3821901" y="3607595"/>
            <a:ext cx="40719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errar llave"/>
          <p:cNvSpPr/>
          <p:nvPr/>
        </p:nvSpPr>
        <p:spPr>
          <a:xfrm rot="5400000">
            <a:off x="4071934" y="4214818"/>
            <a:ext cx="428627" cy="3143272"/>
          </a:xfrm>
          <a:prstGeom prst="righ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6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1357298"/>
            <a:ext cx="6299200" cy="12144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/>
              <a:t>How do we know we have good clones</a:t>
            </a:r>
            <a:r>
              <a:rPr lang="en-US" sz="3600" b="1" dirty="0"/>
              <a:t>?</a:t>
            </a:r>
            <a:endParaRPr lang="en-US" b="1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3098818"/>
            <a:ext cx="6299200" cy="11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the absence of </a:t>
            </a:r>
            <a:r>
              <a:rPr lang="en-US" sz="2800" dirty="0" err="1"/>
              <a:t>Progresa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1"/>
                </a:solidFill>
              </a:rPr>
              <a:t>treatment and comparisons</a:t>
            </a:r>
            <a:r>
              <a:rPr lang="en-US" sz="2800" dirty="0"/>
              <a:t> should be identical</a:t>
            </a:r>
          </a:p>
        </p:txBody>
      </p:sp>
      <p:sp>
        <p:nvSpPr>
          <p:cNvPr id="8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416072" y="4456140"/>
            <a:ext cx="6299200" cy="11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Let’s compare their characteristics at baseline </a:t>
            </a:r>
            <a:r>
              <a:rPr lang="en-US" sz="2800" dirty="0">
                <a:solidFill>
                  <a:schemeClr val="accent1"/>
                </a:solidFill>
              </a:rPr>
              <a:t>(T=0)</a:t>
            </a:r>
          </a:p>
        </p:txBody>
      </p:sp>
      <p:cxnSp>
        <p:nvCxnSpPr>
          <p:cNvPr id="10" name="9 Conector recto"/>
          <p:cNvCxnSpPr>
            <a:stCxn id="4" idx="2"/>
            <a:endCxn id="6" idx="0"/>
          </p:cNvCxnSpPr>
          <p:nvPr/>
        </p:nvCxnSpPr>
        <p:spPr>
          <a:xfrm rot="5400000">
            <a:off x="4302143" y="2835288"/>
            <a:ext cx="5270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6" idx="2"/>
            <a:endCxn id="8" idx="0"/>
          </p:cNvCxnSpPr>
          <p:nvPr/>
        </p:nvCxnSpPr>
        <p:spPr>
          <a:xfrm rot="5400000">
            <a:off x="4445011" y="4335479"/>
            <a:ext cx="2413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  <p:bldP spid="8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3: </a:t>
            </a:r>
            <a:r>
              <a:rPr lang="en-US" dirty="0"/>
              <a:t>Balance at Baseline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500033" y="1071546"/>
          <a:ext cx="8104414" cy="445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Case 3: Randomized Assignment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T-stat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Consumption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($ monthly per capita)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Head’s age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41.6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Spouse’s age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36.8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36.8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-0.38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Head’s education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2.16**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Spouse’s education 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5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3: </a:t>
            </a:r>
            <a:r>
              <a:rPr lang="en-US" dirty="0"/>
              <a:t>Balance at Baseline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500034" y="1071546"/>
          <a:ext cx="7960397" cy="441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19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Case 3: Randomized Assignment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T-stat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Head is female=1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Indigenous=1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-0.21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of household members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1.21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Bathroom=1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0.56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1.04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Hectares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of Land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1.71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-1.35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Distance to Hospital 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(km)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3: </a:t>
            </a:r>
            <a:r>
              <a:rPr lang="en-US" sz="4400" dirty="0"/>
              <a:t>Randomized Assignment</a:t>
            </a:r>
          </a:p>
        </p:txBody>
      </p:sp>
      <p:graphicFrame>
        <p:nvGraphicFramePr>
          <p:cNvPr id="12" name="11 Tabla"/>
          <p:cNvGraphicFramePr>
            <a:graphicFrameLocks noGrp="1"/>
          </p:cNvGraphicFramePr>
          <p:nvPr/>
        </p:nvGraphicFramePr>
        <p:xfrm>
          <a:off x="357158" y="1025452"/>
          <a:ext cx="835824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69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Treatment Group</a:t>
                      </a:r>
                    </a:p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(Randomized</a:t>
                      </a:r>
                      <a:r>
                        <a:rPr lang="en-US" sz="1800" b="0" i="1" baseline="0" dirty="0">
                          <a:solidFill>
                            <a:schemeClr val="tx1"/>
                          </a:solidFill>
                        </a:rPr>
                        <a:t> to treatment)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Counterfactual </a:t>
                      </a:r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(Randomized to Comparison)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(Y | P=1) - (Y | P=0)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Baseline 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(T=0)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 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Follow</a:t>
                      </a:r>
                      <a:r>
                        <a:rPr lang="en-US" sz="1800" i="1" baseline="0" dirty="0">
                          <a:solidFill>
                            <a:schemeClr val="tx1"/>
                          </a:solidFill>
                        </a:rPr>
                        <a:t>-up </a:t>
                      </a:r>
                      <a:r>
                        <a:rPr lang="en-US" sz="1800" b="1" i="1" baseline="0" dirty="0">
                          <a:solidFill>
                            <a:schemeClr val="tx1"/>
                          </a:solidFill>
                        </a:rPr>
                        <a:t>(T=1)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 </a:t>
                      </a:r>
                      <a:r>
                        <a:rPr lang="en-US" sz="1800" i="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239.5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29.25**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16 Tabla"/>
          <p:cNvGraphicFramePr>
            <a:graphicFrameLocks noGrp="1"/>
          </p:cNvGraphicFramePr>
          <p:nvPr/>
        </p:nvGraphicFramePr>
        <p:xfrm>
          <a:off x="2536016" y="3929066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29.25**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29.75**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17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sz="4700" dirty="0" err="1"/>
              <a:t>Progresa</a:t>
            </a:r>
            <a:r>
              <a:rPr lang="en-US" sz="4700" dirty="0"/>
              <a:t> Policy Recommendation?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15" name="14 Tabla"/>
          <p:cNvGraphicFramePr>
            <a:graphicFrameLocks noGrp="1"/>
          </p:cNvGraphicFramePr>
          <p:nvPr/>
        </p:nvGraphicFramePr>
        <p:xfrm>
          <a:off x="1142976" y="1941204"/>
          <a:ext cx="6858048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Consumption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Case 1: </a:t>
                      </a:r>
                      <a:r>
                        <a:rPr lang="en-US" dirty="0"/>
                        <a:t>Before &amp;</a:t>
                      </a:r>
                      <a:r>
                        <a:rPr lang="en-US" baseline="0" dirty="0"/>
                        <a:t> After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/>
                        <a:t>Case 2: </a:t>
                      </a:r>
                      <a:r>
                        <a:rPr lang="en-US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-22**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Case 3: </a:t>
                      </a:r>
                      <a:r>
                        <a:rPr lang="en-US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Linear Regression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28667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42842" y="956793"/>
            <a:ext cx="8739901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Randomized Assignment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146550" y="1821205"/>
            <a:ext cx="4176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 </a:t>
            </a:r>
            <a:r>
              <a:rPr lang="en-US" sz="2400" dirty="0">
                <a:solidFill>
                  <a:schemeClr val="accent1"/>
                </a:solidFill>
              </a:rPr>
              <a:t>Randomized Assignment</a:t>
            </a:r>
            <a:r>
              <a:rPr lang="en-US" sz="2400" dirty="0"/>
              <a:t>, large enough samples, produces 2 statistically equivalent groups.</a:t>
            </a:r>
            <a:endParaRPr lang="en-US" sz="24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163515" y="3497605"/>
            <a:ext cx="4176000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have identified the perfect </a:t>
            </a:r>
            <a:r>
              <a:rPr lang="en-US" sz="2400" b="1" dirty="0">
                <a:latin typeface="+mj-lt"/>
              </a:rPr>
              <a:t>clone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18" name="17 Imagen" descr="CARA neg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131" y="5135770"/>
            <a:ext cx="1381184" cy="1381184"/>
          </a:xfrm>
          <a:prstGeom prst="rect">
            <a:avLst/>
          </a:prstGeom>
        </p:spPr>
      </p:pic>
      <p:pic>
        <p:nvPicPr>
          <p:cNvPr id="19" name="18 Imagen" descr="CARA neg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419" y="5135770"/>
            <a:ext cx="1381184" cy="1381184"/>
          </a:xfrm>
          <a:prstGeom prst="rect">
            <a:avLst/>
          </a:prstGeom>
        </p:spPr>
      </p:pic>
      <p:sp>
        <p:nvSpPr>
          <p:cNvPr id="20" name="19 CuadroTexto"/>
          <p:cNvSpPr txBox="1"/>
          <p:nvPr/>
        </p:nvSpPr>
        <p:spPr>
          <a:xfrm>
            <a:off x="339057" y="4411786"/>
            <a:ext cx="18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Randomized 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beneficiary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2339345" y="4411762"/>
            <a:ext cx="18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Randomized 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comparison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4708268" y="1821205"/>
            <a:ext cx="4176000" cy="1198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Feasible for prospective evaluations with over-subscription/excess demand.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4708268" y="3111975"/>
            <a:ext cx="4176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Most pilots and new programs fall into this category.</a:t>
            </a:r>
            <a:endParaRPr lang="en-US" sz="2400" b="1" dirty="0"/>
          </a:p>
        </p:txBody>
      </p:sp>
      <p:cxnSp>
        <p:nvCxnSpPr>
          <p:cNvPr id="29" name="28 Conector recto"/>
          <p:cNvCxnSpPr/>
          <p:nvPr/>
        </p:nvCxnSpPr>
        <p:spPr>
          <a:xfrm rot="5400000">
            <a:off x="-779169" y="5469271"/>
            <a:ext cx="201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 idx="4294967295"/>
          </p:nvPr>
        </p:nvSpPr>
        <p:spPr>
          <a:xfrm>
            <a:off x="142844" y="71438"/>
            <a:ext cx="8856663" cy="1446550"/>
          </a:xfrm>
        </p:spPr>
        <p:txBody>
          <a:bodyPr/>
          <a:lstStyle/>
          <a:p>
            <a:r>
              <a:rPr lang="en-US" sz="4400" dirty="0"/>
              <a:t>Randomized assignment with different benefit levels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659606" y="1428736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/>
              <a:t>Traditional impact evaluation question: 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659606" y="1857364"/>
            <a:ext cx="812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impact of a program on an outcome?</a:t>
            </a:r>
          </a:p>
        </p:txBody>
      </p:sp>
      <p:sp>
        <p:nvSpPr>
          <p:cNvPr id="16" name="15 Lágrima"/>
          <p:cNvSpPr/>
          <p:nvPr/>
        </p:nvSpPr>
        <p:spPr>
          <a:xfrm>
            <a:off x="357158" y="159583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16 Rectángulo"/>
          <p:cNvSpPr/>
          <p:nvPr/>
        </p:nvSpPr>
        <p:spPr>
          <a:xfrm>
            <a:off x="659606" y="2357430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800" kern="0"/>
              <a:t>Other policy question of interest:</a:t>
            </a:r>
            <a:endParaRPr lang="en-US" sz="2800"/>
          </a:p>
        </p:txBody>
      </p:sp>
      <p:sp>
        <p:nvSpPr>
          <p:cNvPr id="18" name="17 Rectángulo"/>
          <p:cNvSpPr/>
          <p:nvPr/>
        </p:nvSpPr>
        <p:spPr>
          <a:xfrm>
            <a:off x="659606" y="2857496"/>
            <a:ext cx="812723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optimal level for program benefits?</a:t>
            </a:r>
          </a:p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400" kern="0" dirty="0"/>
              <a:t>What is the impact of a “higher-intensity” treatment compared to a “lower-intensity” treatment? </a:t>
            </a:r>
          </a:p>
        </p:txBody>
      </p:sp>
      <p:sp>
        <p:nvSpPr>
          <p:cNvPr id="19" name="18 Lágrima"/>
          <p:cNvSpPr/>
          <p:nvPr/>
        </p:nvSpPr>
        <p:spPr>
          <a:xfrm>
            <a:off x="357158" y="255130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19 Rectángulo"/>
          <p:cNvSpPr/>
          <p:nvPr/>
        </p:nvSpPr>
        <p:spPr>
          <a:xfrm>
            <a:off x="659606" y="4214818"/>
            <a:ext cx="792793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 dirty="0"/>
              <a:t>Randomized assignment with 2 levels of benefits:</a:t>
            </a:r>
          </a:p>
        </p:txBody>
      </p:sp>
      <p:sp>
        <p:nvSpPr>
          <p:cNvPr id="22" name="21 Lágrima"/>
          <p:cNvSpPr/>
          <p:nvPr/>
        </p:nvSpPr>
        <p:spPr>
          <a:xfrm>
            <a:off x="357158" y="442744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26" name="25 Tabla"/>
          <p:cNvGraphicFramePr>
            <a:graphicFrameLocks noGrp="1"/>
          </p:cNvGraphicFramePr>
          <p:nvPr/>
        </p:nvGraphicFramePr>
        <p:xfrm>
          <a:off x="1500166" y="4857760"/>
          <a:ext cx="6096000" cy="160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8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Low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26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2399" y="5820296"/>
            <a:ext cx="518427" cy="502124"/>
          </a:xfrm>
          <a:prstGeom prst="rect">
            <a:avLst/>
          </a:prstGeom>
        </p:spPr>
      </p:pic>
      <p:pic>
        <p:nvPicPr>
          <p:cNvPr id="28" name="27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140" y="5820296"/>
            <a:ext cx="518427" cy="502124"/>
          </a:xfrm>
          <a:prstGeom prst="rect">
            <a:avLst/>
          </a:prstGeom>
        </p:spPr>
      </p:pic>
      <p:pic>
        <p:nvPicPr>
          <p:cNvPr id="29" name="28 Imagen" descr="MONED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5820296"/>
            <a:ext cx="518427" cy="5021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 bldLvl="3"/>
      <p:bldP spid="16" grpId="0" animBg="1"/>
      <p:bldP spid="17" grpId="0"/>
      <p:bldP spid="18" grpId="0" uiExpand="1" build="p" bldLvl="3"/>
      <p:bldP spid="19" grpId="0" animBg="1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039615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3995936" y="3024185"/>
            <a:ext cx="4790906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2511" y="3177697"/>
            <a:ext cx="2124761" cy="2140918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510777" y="637299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/>
              <a:t>Randomized assignment with different  benefit levels</a:t>
            </a:r>
            <a:endParaRPr lang="en-US" sz="3900" dirty="0"/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1524" y="6372997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6372997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9669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3299051" y="637299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7395" y="1571612"/>
            <a:ext cx="2555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3404504" y="4002294"/>
            <a:ext cx="36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3" y="2506952"/>
            <a:ext cx="3398325" cy="3424168"/>
          </a:xfrm>
          <a:prstGeom prst="rect">
            <a:avLst/>
          </a:prstGeom>
        </p:spPr>
      </p:pic>
      <p:sp>
        <p:nvSpPr>
          <p:cNvPr id="55" name="54 Flecha derecha"/>
          <p:cNvSpPr/>
          <p:nvPr/>
        </p:nvSpPr>
        <p:spPr>
          <a:xfrm rot="20684176">
            <a:off x="6572407" y="2864256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5 Flecha derecha"/>
          <p:cNvSpPr/>
          <p:nvPr/>
        </p:nvSpPr>
        <p:spPr>
          <a:xfrm rot="1343917">
            <a:off x="6572407" y="5120748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7046" y="2218134"/>
            <a:ext cx="1132606" cy="1141218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3643306" y="1571612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7072330" y="1017145"/>
            <a:ext cx="19287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Randomize treatment </a:t>
            </a:r>
          </a:p>
          <a:p>
            <a:r>
              <a:rPr lang="en-US" dirty="0"/>
              <a:t>(2 benefit levels)</a:t>
            </a:r>
          </a:p>
        </p:txBody>
      </p:sp>
      <p:sp>
        <p:nvSpPr>
          <p:cNvPr id="77" name="76 Flecha derecha"/>
          <p:cNvSpPr/>
          <p:nvPr/>
        </p:nvSpPr>
        <p:spPr>
          <a:xfrm>
            <a:off x="6572407" y="3992502"/>
            <a:ext cx="648000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84 Imagen" descr="DAD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1773" y="3859418"/>
            <a:ext cx="828446" cy="846574"/>
          </a:xfrm>
          <a:prstGeom prst="rect">
            <a:avLst/>
          </a:prstGeom>
        </p:spPr>
      </p:pic>
      <p:grpSp>
        <p:nvGrpSpPr>
          <p:cNvPr id="133" name="132 Grupo"/>
          <p:cNvGrpSpPr/>
          <p:nvPr/>
        </p:nvGrpSpPr>
        <p:grpSpPr>
          <a:xfrm>
            <a:off x="3893408" y="3231270"/>
            <a:ext cx="1968850" cy="1970676"/>
            <a:chOff x="3893408" y="3015166"/>
            <a:chExt cx="1968850" cy="1970676"/>
          </a:xfrm>
        </p:grpSpPr>
        <p:pic>
          <p:nvPicPr>
            <p:cNvPr id="86" name="8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0598" y="3158042"/>
              <a:ext cx="468652" cy="485272"/>
            </a:xfrm>
            <a:prstGeom prst="rect">
              <a:avLst/>
            </a:prstGeom>
          </p:spPr>
        </p:pic>
        <p:pic>
          <p:nvPicPr>
            <p:cNvPr id="87" name="8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4500570"/>
              <a:ext cx="468652" cy="485272"/>
            </a:xfrm>
            <a:prstGeom prst="rect">
              <a:avLst/>
            </a:prstGeom>
          </p:spPr>
        </p:pic>
        <p:pic>
          <p:nvPicPr>
            <p:cNvPr id="88" name="8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2078" y="3500438"/>
              <a:ext cx="468652" cy="485272"/>
            </a:xfrm>
            <a:prstGeom prst="rect">
              <a:avLst/>
            </a:prstGeom>
          </p:spPr>
        </p:pic>
        <p:pic>
          <p:nvPicPr>
            <p:cNvPr id="89" name="8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4000504"/>
              <a:ext cx="468652" cy="485272"/>
            </a:xfrm>
            <a:prstGeom prst="rect">
              <a:avLst/>
            </a:prstGeom>
          </p:spPr>
        </p:pic>
        <p:pic>
          <p:nvPicPr>
            <p:cNvPr id="90" name="89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3606" y="3714752"/>
              <a:ext cx="468652" cy="485272"/>
            </a:xfrm>
            <a:prstGeom prst="rect">
              <a:avLst/>
            </a:prstGeom>
          </p:spPr>
        </p:pic>
        <p:pic>
          <p:nvPicPr>
            <p:cNvPr id="91" name="90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4846" y="4143380"/>
              <a:ext cx="481949" cy="511864"/>
            </a:xfrm>
            <a:prstGeom prst="rect">
              <a:avLst/>
            </a:prstGeom>
          </p:spPr>
        </p:pic>
        <p:pic>
          <p:nvPicPr>
            <p:cNvPr id="92" name="91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8375" y="4214818"/>
              <a:ext cx="481949" cy="511864"/>
            </a:xfrm>
            <a:prstGeom prst="rect">
              <a:avLst/>
            </a:prstGeom>
          </p:spPr>
        </p:pic>
        <p:pic>
          <p:nvPicPr>
            <p:cNvPr id="93" name="9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3408" y="3500438"/>
              <a:ext cx="468652" cy="485272"/>
            </a:xfrm>
            <a:prstGeom prst="rect">
              <a:avLst/>
            </a:prstGeom>
          </p:spPr>
        </p:pic>
        <p:pic>
          <p:nvPicPr>
            <p:cNvPr id="94" name="9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102" y="3015166"/>
              <a:ext cx="468652" cy="485272"/>
            </a:xfrm>
            <a:prstGeom prst="rect">
              <a:avLst/>
            </a:prstGeom>
          </p:spPr>
        </p:pic>
        <p:pic>
          <p:nvPicPr>
            <p:cNvPr id="95" name="9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706" y="3286124"/>
              <a:ext cx="468652" cy="485272"/>
            </a:xfrm>
            <a:prstGeom prst="rect">
              <a:avLst/>
            </a:prstGeom>
          </p:spPr>
        </p:pic>
        <p:pic>
          <p:nvPicPr>
            <p:cNvPr id="96" name="95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0153" y="3786190"/>
              <a:ext cx="481949" cy="511864"/>
            </a:xfrm>
            <a:prstGeom prst="rect">
              <a:avLst/>
            </a:prstGeom>
          </p:spPr>
        </p:pic>
        <p:pic>
          <p:nvPicPr>
            <p:cNvPr id="97" name="9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2036" y="4500570"/>
              <a:ext cx="468652" cy="485272"/>
            </a:xfrm>
            <a:prstGeom prst="rect">
              <a:avLst/>
            </a:prstGeom>
          </p:spPr>
        </p:pic>
      </p:grpSp>
      <p:grpSp>
        <p:nvGrpSpPr>
          <p:cNvPr id="134" name="133 Grupo"/>
          <p:cNvGrpSpPr/>
          <p:nvPr/>
        </p:nvGrpSpPr>
        <p:grpSpPr>
          <a:xfrm>
            <a:off x="7439922" y="2298463"/>
            <a:ext cx="895580" cy="1003485"/>
            <a:chOff x="7439922" y="2082359"/>
            <a:chExt cx="895580" cy="1003485"/>
          </a:xfrm>
        </p:grpSpPr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9922" y="2225235"/>
              <a:ext cx="395514" cy="409540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1360" y="2653863"/>
              <a:ext cx="406735" cy="431981"/>
            </a:xfrm>
            <a:prstGeom prst="rect">
              <a:avLst/>
            </a:prstGeom>
          </p:spPr>
        </p:pic>
        <p:pic>
          <p:nvPicPr>
            <p:cNvPr id="63" name="62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550" y="2082359"/>
              <a:ext cx="395514" cy="409540"/>
            </a:xfrm>
            <a:prstGeom prst="rect">
              <a:avLst/>
            </a:prstGeom>
          </p:spPr>
        </p:pic>
        <p:pic>
          <p:nvPicPr>
            <p:cNvPr id="98" name="97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988" y="2521184"/>
              <a:ext cx="395514" cy="409540"/>
            </a:xfrm>
            <a:prstGeom prst="rect">
              <a:avLst/>
            </a:prstGeom>
          </p:spPr>
        </p:pic>
      </p:grp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034" y="3645104"/>
            <a:ext cx="1132606" cy="1141218"/>
          </a:xfrm>
          <a:prstGeom prst="rect">
            <a:avLst/>
          </a:prstGeom>
        </p:spPr>
      </p:pic>
      <p:grpSp>
        <p:nvGrpSpPr>
          <p:cNvPr id="135" name="134 Grupo"/>
          <p:cNvGrpSpPr/>
          <p:nvPr/>
        </p:nvGrpSpPr>
        <p:grpSpPr>
          <a:xfrm>
            <a:off x="7457910" y="3725433"/>
            <a:ext cx="895580" cy="1003485"/>
            <a:chOff x="7457910" y="3509329"/>
            <a:chExt cx="895580" cy="1003485"/>
          </a:xfrm>
        </p:grpSpPr>
        <p:pic>
          <p:nvPicPr>
            <p:cNvPr id="102" name="101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7910" y="3652205"/>
              <a:ext cx="395514" cy="409540"/>
            </a:xfrm>
            <a:prstGeom prst="rect">
              <a:avLst/>
            </a:prstGeom>
          </p:spPr>
        </p:pic>
        <p:pic>
          <p:nvPicPr>
            <p:cNvPr id="103" name="102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9348" y="4080833"/>
              <a:ext cx="406735" cy="431981"/>
            </a:xfrm>
            <a:prstGeom prst="rect">
              <a:avLst/>
            </a:prstGeom>
          </p:spPr>
        </p:pic>
        <p:pic>
          <p:nvPicPr>
            <p:cNvPr id="104" name="103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6538" y="3509329"/>
              <a:ext cx="395514" cy="409540"/>
            </a:xfrm>
            <a:prstGeom prst="rect">
              <a:avLst/>
            </a:prstGeom>
          </p:spPr>
        </p:pic>
        <p:pic>
          <p:nvPicPr>
            <p:cNvPr id="105" name="104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7976" y="3948154"/>
              <a:ext cx="395514" cy="409540"/>
            </a:xfrm>
            <a:prstGeom prst="rect">
              <a:avLst/>
            </a:prstGeom>
          </p:spPr>
        </p:pic>
      </p:grpSp>
      <p:pic>
        <p:nvPicPr>
          <p:cNvPr id="106" name="105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034" y="5073864"/>
            <a:ext cx="1132606" cy="1141218"/>
          </a:xfrm>
          <a:prstGeom prst="rect">
            <a:avLst/>
          </a:prstGeom>
        </p:spPr>
      </p:pic>
      <p:grpSp>
        <p:nvGrpSpPr>
          <p:cNvPr id="136" name="135 Grupo"/>
          <p:cNvGrpSpPr/>
          <p:nvPr/>
        </p:nvGrpSpPr>
        <p:grpSpPr>
          <a:xfrm>
            <a:off x="7457910" y="5154193"/>
            <a:ext cx="895580" cy="1003485"/>
            <a:chOff x="7457910" y="4938089"/>
            <a:chExt cx="895580" cy="1003485"/>
          </a:xfrm>
        </p:grpSpPr>
        <p:pic>
          <p:nvPicPr>
            <p:cNvPr id="107" name="106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08" name="107 Imagen" descr="p-verde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09" name="108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10" name="109 Imagen" descr="p-amarill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grpSp>
        <p:nvGrpSpPr>
          <p:cNvPr id="132" name="131 Grupo"/>
          <p:cNvGrpSpPr/>
          <p:nvPr/>
        </p:nvGrpSpPr>
        <p:grpSpPr>
          <a:xfrm>
            <a:off x="82870" y="2345813"/>
            <a:ext cx="3182958" cy="3507152"/>
            <a:chOff x="82870" y="2129709"/>
            <a:chExt cx="3182958" cy="3507152"/>
          </a:xfrm>
        </p:grpSpPr>
        <p:pic>
          <p:nvPicPr>
            <p:cNvPr id="6" name="5 Imagen" descr="p-rojo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3243" y="2129709"/>
              <a:ext cx="455358" cy="442062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829" y="2419358"/>
              <a:ext cx="468652" cy="485272"/>
            </a:xfrm>
            <a:prstGeom prst="rect">
              <a:avLst/>
            </a:prstGeom>
          </p:spPr>
        </p:pic>
        <p:pic>
          <p:nvPicPr>
            <p:cNvPr id="13" name="1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7377" y="4684172"/>
              <a:ext cx="468652" cy="485272"/>
            </a:xfrm>
            <a:prstGeom prst="rect">
              <a:avLst/>
            </a:prstGeom>
          </p:spPr>
        </p:pic>
        <p:pic>
          <p:nvPicPr>
            <p:cNvPr id="14" name="1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143" y="4696142"/>
              <a:ext cx="468652" cy="485272"/>
            </a:xfrm>
            <a:prstGeom prst="rect">
              <a:avLst/>
            </a:prstGeom>
          </p:spPr>
        </p:pic>
        <p:pic>
          <p:nvPicPr>
            <p:cNvPr id="16" name="1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418" y="3362911"/>
              <a:ext cx="468652" cy="485272"/>
            </a:xfrm>
            <a:prstGeom prst="rect">
              <a:avLst/>
            </a:prstGeom>
          </p:spPr>
        </p:pic>
        <p:pic>
          <p:nvPicPr>
            <p:cNvPr id="17" name="1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9681" y="3631652"/>
              <a:ext cx="468652" cy="485272"/>
            </a:xfrm>
            <a:prstGeom prst="rect">
              <a:avLst/>
            </a:prstGeom>
          </p:spPr>
        </p:pic>
        <p:pic>
          <p:nvPicPr>
            <p:cNvPr id="19" name="18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0022" y="3753914"/>
              <a:ext cx="481949" cy="511864"/>
            </a:xfrm>
            <a:prstGeom prst="rect">
              <a:avLst/>
            </a:prstGeom>
          </p:spPr>
        </p:pic>
        <p:pic>
          <p:nvPicPr>
            <p:cNvPr id="20" name="1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1193" y="3960772"/>
              <a:ext cx="481949" cy="511864"/>
            </a:xfrm>
            <a:prstGeom prst="rect">
              <a:avLst/>
            </a:prstGeom>
          </p:spPr>
        </p:pic>
        <p:pic>
          <p:nvPicPr>
            <p:cNvPr id="27" name="2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885" y="2871764"/>
              <a:ext cx="468652" cy="485272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941" y="2802208"/>
              <a:ext cx="468652" cy="485272"/>
            </a:xfrm>
            <a:prstGeom prst="rect">
              <a:avLst/>
            </a:prstGeom>
          </p:spPr>
        </p:pic>
        <p:pic>
          <p:nvPicPr>
            <p:cNvPr id="29" name="2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9498" y="2992668"/>
              <a:ext cx="468652" cy="485272"/>
            </a:xfrm>
            <a:prstGeom prst="rect">
              <a:avLst/>
            </a:prstGeom>
          </p:spPr>
        </p:pic>
        <p:pic>
          <p:nvPicPr>
            <p:cNvPr id="30" name="2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7542" y="3437322"/>
              <a:ext cx="481949" cy="511864"/>
            </a:xfrm>
            <a:prstGeom prst="rect">
              <a:avLst/>
            </a:prstGeom>
          </p:spPr>
        </p:pic>
        <p:pic>
          <p:nvPicPr>
            <p:cNvPr id="37" name="36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587" y="3835310"/>
              <a:ext cx="481949" cy="511864"/>
            </a:xfrm>
            <a:prstGeom prst="rect">
              <a:avLst/>
            </a:prstGeom>
          </p:spPr>
        </p:pic>
        <p:pic>
          <p:nvPicPr>
            <p:cNvPr id="38" name="37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800" y="4450388"/>
              <a:ext cx="481949" cy="511864"/>
            </a:xfrm>
            <a:prstGeom prst="rect">
              <a:avLst/>
            </a:prstGeom>
          </p:spPr>
        </p:pic>
        <p:pic>
          <p:nvPicPr>
            <p:cNvPr id="40" name="39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9495" y="4739094"/>
              <a:ext cx="481949" cy="511864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199" y="2577919"/>
              <a:ext cx="481949" cy="511864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70" y="3817041"/>
              <a:ext cx="481949" cy="511864"/>
            </a:xfrm>
            <a:prstGeom prst="rect">
              <a:avLst/>
            </a:prstGeom>
          </p:spPr>
        </p:pic>
        <p:pic>
          <p:nvPicPr>
            <p:cNvPr id="47" name="46 Imagen" descr="p-verdes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306" y="3577969"/>
              <a:ext cx="481949" cy="511864"/>
            </a:xfrm>
            <a:prstGeom prst="rect">
              <a:avLst/>
            </a:prstGeom>
          </p:spPr>
        </p:pic>
        <p:pic>
          <p:nvPicPr>
            <p:cNvPr id="111" name="110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842" y="4064751"/>
              <a:ext cx="468652" cy="485272"/>
            </a:xfrm>
            <a:prstGeom prst="rect">
              <a:avLst/>
            </a:prstGeom>
          </p:spPr>
        </p:pic>
        <p:pic>
          <p:nvPicPr>
            <p:cNvPr id="112" name="11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828" y="3235218"/>
              <a:ext cx="468652" cy="485272"/>
            </a:xfrm>
            <a:prstGeom prst="rect">
              <a:avLst/>
            </a:prstGeom>
          </p:spPr>
        </p:pic>
        <p:pic>
          <p:nvPicPr>
            <p:cNvPr id="113" name="11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7176" y="3686171"/>
              <a:ext cx="468652" cy="485272"/>
            </a:xfrm>
            <a:prstGeom prst="rect">
              <a:avLst/>
            </a:prstGeom>
          </p:spPr>
        </p:pic>
        <p:pic>
          <p:nvPicPr>
            <p:cNvPr id="114" name="11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25" y="3316235"/>
              <a:ext cx="468652" cy="485272"/>
            </a:xfrm>
            <a:prstGeom prst="rect">
              <a:avLst/>
            </a:prstGeom>
          </p:spPr>
        </p:pic>
        <p:pic>
          <p:nvPicPr>
            <p:cNvPr id="115" name="11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923" y="2889176"/>
              <a:ext cx="468652" cy="485272"/>
            </a:xfrm>
            <a:prstGeom prst="rect">
              <a:avLst/>
            </a:prstGeom>
          </p:spPr>
        </p:pic>
        <p:pic>
          <p:nvPicPr>
            <p:cNvPr id="116" name="11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484" y="4239945"/>
              <a:ext cx="468652" cy="485272"/>
            </a:xfrm>
            <a:prstGeom prst="rect">
              <a:avLst/>
            </a:prstGeom>
          </p:spPr>
        </p:pic>
        <p:pic>
          <p:nvPicPr>
            <p:cNvPr id="117" name="11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37" y="4315322"/>
              <a:ext cx="468652" cy="485272"/>
            </a:xfrm>
            <a:prstGeom prst="rect">
              <a:avLst/>
            </a:prstGeom>
          </p:spPr>
        </p:pic>
        <p:pic>
          <p:nvPicPr>
            <p:cNvPr id="118" name="11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189" y="3135319"/>
              <a:ext cx="468652" cy="485272"/>
            </a:xfrm>
            <a:prstGeom prst="rect">
              <a:avLst/>
            </a:prstGeom>
          </p:spPr>
        </p:pic>
        <p:pic>
          <p:nvPicPr>
            <p:cNvPr id="119" name="11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392" y="5004395"/>
              <a:ext cx="468652" cy="485272"/>
            </a:xfrm>
            <a:prstGeom prst="rect">
              <a:avLst/>
            </a:prstGeom>
          </p:spPr>
        </p:pic>
        <p:pic>
          <p:nvPicPr>
            <p:cNvPr id="120" name="119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0624" y="3202665"/>
              <a:ext cx="468652" cy="485272"/>
            </a:xfrm>
            <a:prstGeom prst="rect">
              <a:avLst/>
            </a:prstGeom>
          </p:spPr>
        </p:pic>
        <p:pic>
          <p:nvPicPr>
            <p:cNvPr id="121" name="120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350" y="2769719"/>
              <a:ext cx="468652" cy="485272"/>
            </a:xfrm>
            <a:prstGeom prst="rect">
              <a:avLst/>
            </a:prstGeom>
          </p:spPr>
        </p:pic>
        <p:pic>
          <p:nvPicPr>
            <p:cNvPr id="122" name="121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5369" y="4443861"/>
              <a:ext cx="468652" cy="485272"/>
            </a:xfrm>
            <a:prstGeom prst="rect">
              <a:avLst/>
            </a:prstGeom>
          </p:spPr>
        </p:pic>
        <p:pic>
          <p:nvPicPr>
            <p:cNvPr id="123" name="122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1344" y="5151589"/>
              <a:ext cx="468652" cy="485272"/>
            </a:xfrm>
            <a:prstGeom prst="rect">
              <a:avLst/>
            </a:prstGeom>
          </p:spPr>
        </p:pic>
        <p:pic>
          <p:nvPicPr>
            <p:cNvPr id="124" name="123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9965" y="2314507"/>
              <a:ext cx="468652" cy="485272"/>
            </a:xfrm>
            <a:prstGeom prst="rect">
              <a:avLst/>
            </a:prstGeom>
          </p:spPr>
        </p:pic>
        <p:pic>
          <p:nvPicPr>
            <p:cNvPr id="125" name="124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3450" y="4201713"/>
              <a:ext cx="468652" cy="485272"/>
            </a:xfrm>
            <a:prstGeom prst="rect">
              <a:avLst/>
            </a:prstGeom>
          </p:spPr>
        </p:pic>
        <p:pic>
          <p:nvPicPr>
            <p:cNvPr id="126" name="125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1977" y="4162782"/>
              <a:ext cx="468652" cy="485272"/>
            </a:xfrm>
            <a:prstGeom prst="rect">
              <a:avLst/>
            </a:prstGeom>
          </p:spPr>
        </p:pic>
        <p:pic>
          <p:nvPicPr>
            <p:cNvPr id="127" name="126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974" y="4742850"/>
              <a:ext cx="468652" cy="485272"/>
            </a:xfrm>
            <a:prstGeom prst="rect">
              <a:avLst/>
            </a:prstGeom>
          </p:spPr>
        </p:pic>
        <p:pic>
          <p:nvPicPr>
            <p:cNvPr id="128" name="127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7111" y="2466270"/>
              <a:ext cx="468652" cy="485272"/>
            </a:xfrm>
            <a:prstGeom prst="rect">
              <a:avLst/>
            </a:prstGeom>
          </p:spPr>
        </p:pic>
        <p:pic>
          <p:nvPicPr>
            <p:cNvPr id="129" name="128 Imagen" descr="p-amarillo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294" y="4986507"/>
              <a:ext cx="468652" cy="485272"/>
            </a:xfrm>
            <a:prstGeom prst="rect">
              <a:avLst/>
            </a:prstGeom>
          </p:spPr>
        </p:pic>
      </p:grp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3928609"/>
            <a:ext cx="518622" cy="502313"/>
          </a:xfrm>
          <a:prstGeom prst="rect">
            <a:avLst/>
          </a:prstGeom>
        </p:spPr>
      </p:pic>
      <p:pic>
        <p:nvPicPr>
          <p:cNvPr id="130" name="129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5643121"/>
            <a:ext cx="518622" cy="502313"/>
          </a:xfrm>
          <a:prstGeom prst="rect">
            <a:avLst/>
          </a:prstGeom>
        </p:spPr>
      </p:pic>
      <p:pic>
        <p:nvPicPr>
          <p:cNvPr id="131" name="130 Imagen" descr="MONEDA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2534" y="5000179"/>
            <a:ext cx="518622" cy="50231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460432" y="2348880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55" grpId="0" animBg="1"/>
      <p:bldP spid="56" grpId="0" animBg="1"/>
      <p:bldP spid="71" grpId="0"/>
      <p:bldP spid="72" grpId="0"/>
      <p:bldP spid="77" grpId="0" animBg="1"/>
      <p:bldP spid="10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0 Título"/>
          <p:cNvSpPr txBox="1">
            <a:spLocks/>
          </p:cNvSpPr>
          <p:nvPr/>
        </p:nvSpPr>
        <p:spPr>
          <a:xfrm>
            <a:off x="142844" y="71438"/>
            <a:ext cx="8856663" cy="14465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Randomized assignment with multiple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interventions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16730" y="1500174"/>
            <a:ext cx="862727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/>
              <a:t>Other key policy question for a program with various benefits: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16730" y="2441686"/>
            <a:ext cx="862727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300" kern="0" dirty="0"/>
              <a:t>What is the impact of an intervention compared to another?</a:t>
            </a:r>
          </a:p>
          <a:p>
            <a:pPr lvl="1" indent="-457200">
              <a:spcBef>
                <a:spcPct val="20000"/>
              </a:spcBef>
              <a:buClr>
                <a:srgbClr val="000066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300" kern="0" dirty="0"/>
              <a:t>Are there complementarities between various interventions?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516730" y="3429000"/>
            <a:ext cx="834155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rgbClr val="000066"/>
              </a:buClr>
              <a:buSzPct val="75000"/>
              <a:defRPr/>
            </a:pPr>
            <a:r>
              <a:rPr lang="en-US" sz="2800" kern="0" dirty="0"/>
              <a:t>Randomized assignment with 2 benefit packages: </a:t>
            </a:r>
          </a:p>
        </p:txBody>
      </p:sp>
      <p:sp>
        <p:nvSpPr>
          <p:cNvPr id="22" name="21 Lágrima"/>
          <p:cNvSpPr/>
          <p:nvPr/>
        </p:nvSpPr>
        <p:spPr>
          <a:xfrm>
            <a:off x="214282" y="166727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22 Lágrima"/>
          <p:cNvSpPr/>
          <p:nvPr/>
        </p:nvSpPr>
        <p:spPr>
          <a:xfrm>
            <a:off x="214282" y="361903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24" name="23 Tabla"/>
          <p:cNvGraphicFramePr>
            <a:graphicFrameLocks noGrp="1"/>
          </p:cNvGraphicFramePr>
          <p:nvPr/>
        </p:nvGraphicFramePr>
        <p:xfrm>
          <a:off x="1896136" y="4016833"/>
          <a:ext cx="5286412" cy="26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Intervention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Intervention 2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accent3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  <a:p>
                      <a:pPr algn="ctr"/>
                      <a:r>
                        <a:rPr lang="en-US" sz="4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X</a:t>
                      </a:r>
                      <a:r>
                        <a:rPr lang="en-US" sz="4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24 Imagen" descr="B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5085184"/>
            <a:ext cx="675085" cy="642737"/>
          </a:xfrm>
          <a:prstGeom prst="rect">
            <a:avLst/>
          </a:prstGeom>
        </p:spPr>
      </p:pic>
      <p:pic>
        <p:nvPicPr>
          <p:cNvPr id="20" name="19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5157192"/>
            <a:ext cx="518427" cy="502124"/>
          </a:xfrm>
          <a:prstGeom prst="rect">
            <a:avLst/>
          </a:prstGeom>
        </p:spPr>
      </p:pic>
      <p:pic>
        <p:nvPicPr>
          <p:cNvPr id="19" name="18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5085184"/>
            <a:ext cx="518427" cy="502124"/>
          </a:xfrm>
          <a:prstGeom prst="rect">
            <a:avLst/>
          </a:prstGeom>
        </p:spPr>
      </p:pic>
      <p:pic>
        <p:nvPicPr>
          <p:cNvPr id="26" name="25 Imagen" descr="B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6093296"/>
            <a:ext cx="675085" cy="6427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uiExpand="1" build="p" bldLvl="3"/>
      <p:bldP spid="15" grpId="0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3119718"/>
            <a:ext cx="1796316" cy="1809976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573684" y="593998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Ineligible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/>
              <a:t>Randomized assignment with multiple interventions</a:t>
            </a:r>
            <a:endParaRPr lang="en-US" sz="3900" dirty="0"/>
          </a:p>
        </p:txBody>
      </p:sp>
      <p:pic>
        <p:nvPicPr>
          <p:cNvPr id="24" name="23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6372997"/>
            <a:ext cx="378675" cy="392104"/>
          </a:xfrm>
          <a:prstGeom prst="rect">
            <a:avLst/>
          </a:prstGeom>
        </p:spPr>
      </p:pic>
      <p:pic>
        <p:nvPicPr>
          <p:cNvPr id="25" name="24 Imagen" descr="p-roj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9" y="5939988"/>
            <a:ext cx="367933" cy="357190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665" y="6372997"/>
            <a:ext cx="389418" cy="413589"/>
          </a:xfrm>
          <a:prstGeom prst="rect">
            <a:avLst/>
          </a:prstGeom>
        </p:spPr>
      </p:pic>
      <p:sp>
        <p:nvSpPr>
          <p:cNvPr id="46" name="45 CuadroTexto"/>
          <p:cNvSpPr txBox="1"/>
          <p:nvPr/>
        </p:nvSpPr>
        <p:spPr>
          <a:xfrm>
            <a:off x="1049047" y="637299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Eligible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0" y="1928802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Eligible Population</a:t>
            </a:r>
          </a:p>
        </p:txBody>
      </p:sp>
      <p:sp>
        <p:nvSpPr>
          <p:cNvPr id="49" name="48 Flecha derecha"/>
          <p:cNvSpPr/>
          <p:nvPr/>
        </p:nvSpPr>
        <p:spPr>
          <a:xfrm>
            <a:off x="2973709" y="3786190"/>
            <a:ext cx="360000" cy="54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24" y="2516624"/>
            <a:ext cx="2966828" cy="2989390"/>
          </a:xfrm>
          <a:prstGeom prst="rect">
            <a:avLst/>
          </a:prstGeom>
        </p:spPr>
      </p:pic>
      <p:pic>
        <p:nvPicPr>
          <p:cNvPr id="54" name="53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9541" y="1785926"/>
            <a:ext cx="1009247" cy="1016921"/>
          </a:xfrm>
          <a:prstGeom prst="rect">
            <a:avLst/>
          </a:prstGeom>
        </p:spPr>
      </p:pic>
      <p:sp>
        <p:nvSpPr>
          <p:cNvPr id="71" name="70 CuadroTexto"/>
          <p:cNvSpPr txBox="1"/>
          <p:nvPr/>
        </p:nvSpPr>
        <p:spPr>
          <a:xfrm>
            <a:off x="2928926" y="1928802"/>
            <a:ext cx="271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Evaluation sample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5214942" y="1285860"/>
            <a:ext cx="17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3. Randomize intervention 1</a:t>
            </a:r>
            <a:endParaRPr lang="en-US" dirty="0"/>
          </a:p>
        </p:txBody>
      </p:sp>
      <p:sp>
        <p:nvSpPr>
          <p:cNvPr id="77" name="76 Flecha derecha"/>
          <p:cNvSpPr/>
          <p:nvPr/>
        </p:nvSpPr>
        <p:spPr>
          <a:xfrm rot="-1500000">
            <a:off x="6795999" y="229541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133 Grupo"/>
          <p:cNvGrpSpPr/>
          <p:nvPr/>
        </p:nvGrpSpPr>
        <p:grpSpPr>
          <a:xfrm>
            <a:off x="7339627" y="1798424"/>
            <a:ext cx="841356" cy="942728"/>
            <a:chOff x="7439922" y="2082359"/>
            <a:chExt cx="895580" cy="1003485"/>
          </a:xfrm>
        </p:grpSpPr>
        <p:pic>
          <p:nvPicPr>
            <p:cNvPr id="58" name="57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9922" y="2225235"/>
              <a:ext cx="395514" cy="409540"/>
            </a:xfrm>
            <a:prstGeom prst="rect">
              <a:avLst/>
            </a:prstGeom>
          </p:spPr>
        </p:pic>
        <p:pic>
          <p:nvPicPr>
            <p:cNvPr id="60" name="59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1360" y="2653863"/>
              <a:ext cx="406735" cy="431981"/>
            </a:xfrm>
            <a:prstGeom prst="rect">
              <a:avLst/>
            </a:prstGeom>
          </p:spPr>
        </p:pic>
        <p:pic>
          <p:nvPicPr>
            <p:cNvPr id="63" name="62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550" y="2082359"/>
              <a:ext cx="395514" cy="409540"/>
            </a:xfrm>
            <a:prstGeom prst="rect">
              <a:avLst/>
            </a:prstGeom>
          </p:spPr>
        </p:pic>
        <p:pic>
          <p:nvPicPr>
            <p:cNvPr id="98" name="97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9988" y="2521184"/>
              <a:ext cx="395514" cy="409540"/>
            </a:xfrm>
            <a:prstGeom prst="rect">
              <a:avLst/>
            </a:prstGeom>
          </p:spPr>
        </p:pic>
      </p:grp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7529" y="3193403"/>
            <a:ext cx="1009247" cy="1016921"/>
          </a:xfrm>
          <a:prstGeom prst="rect">
            <a:avLst/>
          </a:prstGeom>
        </p:spPr>
      </p:pic>
      <p:grpSp>
        <p:nvGrpSpPr>
          <p:cNvPr id="7" name="134 Grupo"/>
          <p:cNvGrpSpPr/>
          <p:nvPr/>
        </p:nvGrpSpPr>
        <p:grpSpPr>
          <a:xfrm>
            <a:off x="7357615" y="3205901"/>
            <a:ext cx="841356" cy="942728"/>
            <a:chOff x="7457910" y="3509329"/>
            <a:chExt cx="895580" cy="1003485"/>
          </a:xfrm>
        </p:grpSpPr>
        <p:pic>
          <p:nvPicPr>
            <p:cNvPr id="102" name="101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3652205"/>
              <a:ext cx="395514" cy="409540"/>
            </a:xfrm>
            <a:prstGeom prst="rect">
              <a:avLst/>
            </a:prstGeom>
          </p:spPr>
        </p:pic>
        <p:pic>
          <p:nvPicPr>
            <p:cNvPr id="103" name="102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4080833"/>
              <a:ext cx="406735" cy="431981"/>
            </a:xfrm>
            <a:prstGeom prst="rect">
              <a:avLst/>
            </a:prstGeom>
          </p:spPr>
        </p:pic>
        <p:pic>
          <p:nvPicPr>
            <p:cNvPr id="104" name="103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3509329"/>
              <a:ext cx="395514" cy="409540"/>
            </a:xfrm>
            <a:prstGeom prst="rect">
              <a:avLst/>
            </a:prstGeom>
          </p:spPr>
        </p:pic>
        <p:pic>
          <p:nvPicPr>
            <p:cNvPr id="105" name="104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3948154"/>
              <a:ext cx="395514" cy="409540"/>
            </a:xfrm>
            <a:prstGeom prst="rect">
              <a:avLst/>
            </a:prstGeom>
          </p:spPr>
        </p:pic>
      </p:grpSp>
      <p:pic>
        <p:nvPicPr>
          <p:cNvPr id="106" name="105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7054" y="4338658"/>
            <a:ext cx="1009247" cy="1016921"/>
          </a:xfrm>
          <a:prstGeom prst="rect">
            <a:avLst/>
          </a:prstGeom>
        </p:spPr>
      </p:pic>
      <p:grpSp>
        <p:nvGrpSpPr>
          <p:cNvPr id="8" name="135 Grupo"/>
          <p:cNvGrpSpPr/>
          <p:nvPr/>
        </p:nvGrpSpPr>
        <p:grpSpPr>
          <a:xfrm>
            <a:off x="7348090" y="4351156"/>
            <a:ext cx="841356" cy="942728"/>
            <a:chOff x="7457910" y="4938089"/>
            <a:chExt cx="895580" cy="1003485"/>
          </a:xfrm>
        </p:grpSpPr>
        <p:pic>
          <p:nvPicPr>
            <p:cNvPr id="107" name="106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08" name="107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09" name="108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10" name="109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pic>
        <p:nvPicPr>
          <p:cNvPr id="75" name="74 Imagen" descr="MONEDA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56077" y="2355183"/>
            <a:ext cx="518622" cy="502313"/>
          </a:xfrm>
          <a:prstGeom prst="rect">
            <a:avLst/>
          </a:prstGeom>
        </p:spPr>
      </p:pic>
      <p:pic>
        <p:nvPicPr>
          <p:cNvPr id="131" name="130 Imagen" descr="MONEDA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56077" y="3498191"/>
            <a:ext cx="518622" cy="502313"/>
          </a:xfrm>
          <a:prstGeom prst="rect">
            <a:avLst/>
          </a:prstGeom>
        </p:spPr>
      </p:pic>
      <p:sp>
        <p:nvSpPr>
          <p:cNvPr id="99" name="98 CuadroTexto"/>
          <p:cNvSpPr txBox="1"/>
          <p:nvPr/>
        </p:nvSpPr>
        <p:spPr>
          <a:xfrm>
            <a:off x="7215174" y="857232"/>
            <a:ext cx="17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Randomize intervention 2</a:t>
            </a:r>
            <a:endParaRPr lang="en-US" dirty="0"/>
          </a:p>
        </p:txBody>
      </p:sp>
      <p:grpSp>
        <p:nvGrpSpPr>
          <p:cNvPr id="194" name="193 Grupo"/>
          <p:cNvGrpSpPr/>
          <p:nvPr/>
        </p:nvGrpSpPr>
        <p:grpSpPr>
          <a:xfrm>
            <a:off x="101366" y="2568187"/>
            <a:ext cx="2774687" cy="2809470"/>
            <a:chOff x="101366" y="2568187"/>
            <a:chExt cx="2774687" cy="2809470"/>
          </a:xfrm>
        </p:grpSpPr>
        <p:pic>
          <p:nvPicPr>
            <p:cNvPr id="6" name="5 Imagen" descr="p-rojos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8772" y="2568187"/>
              <a:ext cx="353779" cy="343449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545" y="2640896"/>
              <a:ext cx="364108" cy="377021"/>
            </a:xfrm>
            <a:prstGeom prst="rect">
              <a:avLst/>
            </a:prstGeom>
          </p:spPr>
        </p:pic>
        <p:pic>
          <p:nvPicPr>
            <p:cNvPr id="13" name="1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7356" y="4429132"/>
              <a:ext cx="364108" cy="377021"/>
            </a:xfrm>
            <a:prstGeom prst="rect">
              <a:avLst/>
            </a:prstGeom>
          </p:spPr>
        </p:pic>
        <p:pic>
          <p:nvPicPr>
            <p:cNvPr id="14" name="1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348" y="4857760"/>
              <a:ext cx="364108" cy="377021"/>
            </a:xfrm>
            <a:prstGeom prst="rect">
              <a:avLst/>
            </a:prstGeom>
          </p:spPr>
        </p:pic>
        <p:pic>
          <p:nvPicPr>
            <p:cNvPr id="17" name="1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5918" y="3286124"/>
              <a:ext cx="364108" cy="377021"/>
            </a:xfrm>
            <a:prstGeom prst="rect">
              <a:avLst/>
            </a:prstGeom>
          </p:spPr>
        </p:pic>
        <p:pic>
          <p:nvPicPr>
            <p:cNvPr id="19" name="1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3255" y="3722439"/>
              <a:ext cx="374439" cy="397681"/>
            </a:xfrm>
            <a:prstGeom prst="rect">
              <a:avLst/>
            </a:prstGeom>
          </p:spPr>
        </p:pic>
        <p:pic>
          <p:nvPicPr>
            <p:cNvPr id="20" name="1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9297" y="4083045"/>
              <a:ext cx="374439" cy="397681"/>
            </a:xfrm>
            <a:prstGeom prst="rect">
              <a:avLst/>
            </a:prstGeom>
          </p:spPr>
        </p:pic>
        <p:pic>
          <p:nvPicPr>
            <p:cNvPr id="27" name="2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245" y="2907186"/>
              <a:ext cx="364108" cy="377021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852" y="3286124"/>
              <a:ext cx="364108" cy="377021"/>
            </a:xfrm>
            <a:prstGeom prst="rect">
              <a:avLst/>
            </a:prstGeom>
          </p:spPr>
        </p:pic>
        <p:pic>
          <p:nvPicPr>
            <p:cNvPr id="29" name="2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414" y="4000504"/>
              <a:ext cx="364108" cy="377021"/>
            </a:xfrm>
            <a:prstGeom prst="rect">
              <a:avLst/>
            </a:prstGeom>
          </p:spPr>
        </p:pic>
        <p:pic>
          <p:nvPicPr>
            <p:cNvPr id="30" name="2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738" y="3664793"/>
              <a:ext cx="374439" cy="397681"/>
            </a:xfrm>
            <a:prstGeom prst="rect">
              <a:avLst/>
            </a:prstGeom>
          </p:spPr>
        </p:pic>
        <p:pic>
          <p:nvPicPr>
            <p:cNvPr id="37" name="3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888" y="4078965"/>
              <a:ext cx="374439" cy="397681"/>
            </a:xfrm>
            <a:prstGeom prst="rect">
              <a:avLst/>
            </a:prstGeom>
          </p:spPr>
        </p:pic>
        <p:pic>
          <p:nvPicPr>
            <p:cNvPr id="38" name="3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389" y="4524109"/>
              <a:ext cx="374439" cy="397681"/>
            </a:xfrm>
            <a:prstGeom prst="rect">
              <a:avLst/>
            </a:prstGeom>
          </p:spPr>
        </p:pic>
        <p:pic>
          <p:nvPicPr>
            <p:cNvPr id="43" name="42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972" y="2740654"/>
              <a:ext cx="374439" cy="397681"/>
            </a:xfrm>
            <a:prstGeom prst="rect">
              <a:avLst/>
            </a:prstGeom>
          </p:spPr>
        </p:pic>
        <p:pic>
          <p:nvPicPr>
            <p:cNvPr id="44" name="4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66" y="3575174"/>
              <a:ext cx="374439" cy="397681"/>
            </a:xfrm>
            <a:prstGeom prst="rect">
              <a:avLst/>
            </a:prstGeom>
          </p:spPr>
        </p:pic>
        <p:pic>
          <p:nvPicPr>
            <p:cNvPr id="47" name="4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066" y="3910637"/>
              <a:ext cx="374439" cy="397681"/>
            </a:xfrm>
            <a:prstGeom prst="rect">
              <a:avLst/>
            </a:prstGeom>
          </p:spPr>
        </p:pic>
        <p:pic>
          <p:nvPicPr>
            <p:cNvPr id="111" name="11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085" y="3485178"/>
              <a:ext cx="364108" cy="377021"/>
            </a:xfrm>
            <a:prstGeom prst="rect">
              <a:avLst/>
            </a:prstGeom>
          </p:spPr>
        </p:pic>
        <p:pic>
          <p:nvPicPr>
            <p:cNvPr id="112" name="11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662" y="3643314"/>
              <a:ext cx="364108" cy="377021"/>
            </a:xfrm>
            <a:prstGeom prst="rect">
              <a:avLst/>
            </a:prstGeom>
          </p:spPr>
        </p:pic>
        <p:pic>
          <p:nvPicPr>
            <p:cNvPr id="114" name="11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569" y="3189816"/>
              <a:ext cx="364108" cy="377021"/>
            </a:xfrm>
            <a:prstGeom prst="rect">
              <a:avLst/>
            </a:prstGeom>
          </p:spPr>
        </p:pic>
        <p:pic>
          <p:nvPicPr>
            <p:cNvPr id="115" name="11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7224" y="3214686"/>
              <a:ext cx="364108" cy="377021"/>
            </a:xfrm>
            <a:prstGeom prst="rect">
              <a:avLst/>
            </a:prstGeom>
          </p:spPr>
        </p:pic>
        <p:pic>
          <p:nvPicPr>
            <p:cNvPr id="117" name="11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87" y="3970418"/>
              <a:ext cx="364108" cy="377021"/>
            </a:xfrm>
            <a:prstGeom prst="rect">
              <a:avLst/>
            </a:prstGeom>
          </p:spPr>
        </p:pic>
        <p:pic>
          <p:nvPicPr>
            <p:cNvPr id="118" name="11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3042" y="4071942"/>
              <a:ext cx="364108" cy="377021"/>
            </a:xfrm>
            <a:prstGeom prst="rect">
              <a:avLst/>
            </a:prstGeom>
          </p:spPr>
        </p:pic>
        <p:pic>
          <p:nvPicPr>
            <p:cNvPr id="119" name="11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604" y="4786322"/>
              <a:ext cx="364108" cy="377021"/>
            </a:xfrm>
            <a:prstGeom prst="rect">
              <a:avLst/>
            </a:prstGeom>
          </p:spPr>
        </p:pic>
        <p:pic>
          <p:nvPicPr>
            <p:cNvPr id="120" name="11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5984" y="4429132"/>
              <a:ext cx="364108" cy="377021"/>
            </a:xfrm>
            <a:prstGeom prst="rect">
              <a:avLst/>
            </a:prstGeom>
          </p:spPr>
        </p:pic>
        <p:pic>
          <p:nvPicPr>
            <p:cNvPr id="121" name="12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2605" y="3444412"/>
              <a:ext cx="364108" cy="377021"/>
            </a:xfrm>
            <a:prstGeom prst="rect">
              <a:avLst/>
            </a:prstGeom>
          </p:spPr>
        </p:pic>
        <p:pic>
          <p:nvPicPr>
            <p:cNvPr id="122" name="12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9520" y="4770596"/>
              <a:ext cx="364108" cy="377021"/>
            </a:xfrm>
            <a:prstGeom prst="rect">
              <a:avLst/>
            </a:prstGeom>
          </p:spPr>
        </p:pic>
        <p:pic>
          <p:nvPicPr>
            <p:cNvPr id="123" name="12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0166" y="3000372"/>
              <a:ext cx="364108" cy="377021"/>
            </a:xfrm>
            <a:prstGeom prst="rect">
              <a:avLst/>
            </a:prstGeom>
          </p:spPr>
        </p:pic>
        <p:pic>
          <p:nvPicPr>
            <p:cNvPr id="124" name="123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7356" y="2857496"/>
              <a:ext cx="364108" cy="377021"/>
            </a:xfrm>
            <a:prstGeom prst="rect">
              <a:avLst/>
            </a:prstGeom>
          </p:spPr>
        </p:pic>
        <p:pic>
          <p:nvPicPr>
            <p:cNvPr id="125" name="12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945" y="3816349"/>
              <a:ext cx="364108" cy="377021"/>
            </a:xfrm>
            <a:prstGeom prst="rect">
              <a:avLst/>
            </a:prstGeom>
          </p:spPr>
        </p:pic>
        <p:pic>
          <p:nvPicPr>
            <p:cNvPr id="128" name="12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6852" y="3092410"/>
              <a:ext cx="364108" cy="377021"/>
            </a:xfrm>
            <a:prstGeom prst="rect">
              <a:avLst/>
            </a:prstGeom>
          </p:spPr>
        </p:pic>
        <p:pic>
          <p:nvPicPr>
            <p:cNvPr id="129" name="12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7290" y="4429132"/>
              <a:ext cx="364108" cy="377021"/>
            </a:xfrm>
            <a:prstGeom prst="rect">
              <a:avLst/>
            </a:prstGeom>
          </p:spPr>
        </p:pic>
        <p:pic>
          <p:nvPicPr>
            <p:cNvPr id="133" name="13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596" y="4429132"/>
              <a:ext cx="364108" cy="377021"/>
            </a:xfrm>
            <a:prstGeom prst="rect">
              <a:avLst/>
            </a:prstGeom>
          </p:spPr>
        </p:pic>
        <p:pic>
          <p:nvPicPr>
            <p:cNvPr id="137" name="13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414" y="5000636"/>
              <a:ext cx="364108" cy="377021"/>
            </a:xfrm>
            <a:prstGeom prst="rect">
              <a:avLst/>
            </a:prstGeom>
          </p:spPr>
        </p:pic>
      </p:grpSp>
      <p:pic>
        <p:nvPicPr>
          <p:cNvPr id="138" name="137 Imagen" descr="MUN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8967" y="5626789"/>
            <a:ext cx="1009247" cy="1016921"/>
          </a:xfrm>
          <a:prstGeom prst="rect">
            <a:avLst/>
          </a:prstGeom>
        </p:spPr>
      </p:pic>
      <p:grpSp>
        <p:nvGrpSpPr>
          <p:cNvPr id="139" name="135 Grupo"/>
          <p:cNvGrpSpPr/>
          <p:nvPr/>
        </p:nvGrpSpPr>
        <p:grpSpPr>
          <a:xfrm>
            <a:off x="7419528" y="5639287"/>
            <a:ext cx="841356" cy="942728"/>
            <a:chOff x="7457910" y="4938089"/>
            <a:chExt cx="895580" cy="1003485"/>
          </a:xfrm>
        </p:grpSpPr>
        <p:pic>
          <p:nvPicPr>
            <p:cNvPr id="140" name="139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7910" y="5080965"/>
              <a:ext cx="395514" cy="409540"/>
            </a:xfrm>
            <a:prstGeom prst="rect">
              <a:avLst/>
            </a:prstGeom>
          </p:spPr>
        </p:pic>
        <p:pic>
          <p:nvPicPr>
            <p:cNvPr id="141" name="140 Imagen" descr="p-verdes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348" y="5509593"/>
              <a:ext cx="406735" cy="431981"/>
            </a:xfrm>
            <a:prstGeom prst="rect">
              <a:avLst/>
            </a:prstGeom>
          </p:spPr>
        </p:pic>
        <p:pic>
          <p:nvPicPr>
            <p:cNvPr id="142" name="141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6538" y="4938089"/>
              <a:ext cx="395514" cy="409540"/>
            </a:xfrm>
            <a:prstGeom prst="rect">
              <a:avLst/>
            </a:prstGeom>
          </p:spPr>
        </p:pic>
        <p:pic>
          <p:nvPicPr>
            <p:cNvPr id="143" name="142 Imagen" descr="p-amarillos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7976" y="5376914"/>
              <a:ext cx="395514" cy="409540"/>
            </a:xfrm>
            <a:prstGeom prst="rect">
              <a:avLst/>
            </a:prstGeom>
          </p:spPr>
        </p:pic>
      </p:grpSp>
      <p:sp>
        <p:nvSpPr>
          <p:cNvPr id="146" name="145 Flecha derecha"/>
          <p:cNvSpPr/>
          <p:nvPr/>
        </p:nvSpPr>
        <p:spPr>
          <a:xfrm rot="1500000">
            <a:off x="6774347" y="3416769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146 Flecha derecha"/>
          <p:cNvSpPr/>
          <p:nvPr/>
        </p:nvSpPr>
        <p:spPr>
          <a:xfrm rot="-1500000">
            <a:off x="6795999" y="4724305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147 Flecha derecha"/>
          <p:cNvSpPr/>
          <p:nvPr/>
        </p:nvSpPr>
        <p:spPr>
          <a:xfrm rot="1500000">
            <a:off x="6702909" y="586731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148 Imagen" descr="MUND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3667" y="2338308"/>
            <a:ext cx="1320590" cy="1330632"/>
          </a:xfrm>
          <a:prstGeom prst="rect">
            <a:avLst/>
          </a:prstGeom>
        </p:spPr>
      </p:pic>
      <p:pic>
        <p:nvPicPr>
          <p:cNvPr id="151" name="150 Imagen" descr="BUS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7846" y="4500775"/>
            <a:ext cx="675085" cy="642737"/>
          </a:xfrm>
          <a:prstGeom prst="rect">
            <a:avLst/>
          </a:prstGeom>
        </p:spPr>
      </p:pic>
      <p:sp>
        <p:nvSpPr>
          <p:cNvPr id="152" name="151 Rectángulo"/>
          <p:cNvSpPr/>
          <p:nvPr/>
        </p:nvSpPr>
        <p:spPr>
          <a:xfrm>
            <a:off x="8420276" y="5715016"/>
            <a:ext cx="590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chemeClr val="accent3"/>
                </a:solidFill>
                <a:latin typeface="Forte" pitchFamily="66" charset="0"/>
              </a:rPr>
              <a:t>X</a:t>
            </a:r>
          </a:p>
        </p:txBody>
      </p:sp>
      <p:pic>
        <p:nvPicPr>
          <p:cNvPr id="156" name="155 Imagen" descr="BUS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7846" y="1643050"/>
            <a:ext cx="675085" cy="642737"/>
          </a:xfrm>
          <a:prstGeom prst="rect">
            <a:avLst/>
          </a:prstGeom>
        </p:spPr>
      </p:pic>
      <p:grpSp>
        <p:nvGrpSpPr>
          <p:cNvPr id="193" name="192 Grupo"/>
          <p:cNvGrpSpPr/>
          <p:nvPr/>
        </p:nvGrpSpPr>
        <p:grpSpPr>
          <a:xfrm>
            <a:off x="3424885" y="3157799"/>
            <a:ext cx="1684252" cy="1714503"/>
            <a:chOff x="3726926" y="3157799"/>
            <a:chExt cx="1684252" cy="1714503"/>
          </a:xfrm>
        </p:grpSpPr>
        <p:pic>
          <p:nvPicPr>
            <p:cNvPr id="158" name="15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5148" y="3305658"/>
              <a:ext cx="364108" cy="377021"/>
            </a:xfrm>
            <a:prstGeom prst="rect">
              <a:avLst/>
            </a:prstGeom>
          </p:spPr>
        </p:pic>
        <p:pic>
          <p:nvPicPr>
            <p:cNvPr id="159" name="15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9367" y="3552109"/>
              <a:ext cx="374439" cy="397681"/>
            </a:xfrm>
            <a:prstGeom prst="rect">
              <a:avLst/>
            </a:prstGeom>
          </p:spPr>
        </p:pic>
        <p:pic>
          <p:nvPicPr>
            <p:cNvPr id="160" name="15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4888" y="4296917"/>
              <a:ext cx="374439" cy="397681"/>
            </a:xfrm>
            <a:prstGeom prst="rect">
              <a:avLst/>
            </a:prstGeom>
          </p:spPr>
        </p:pic>
        <p:pic>
          <p:nvPicPr>
            <p:cNvPr id="161" name="16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2807" y="4127666"/>
              <a:ext cx="364108" cy="377021"/>
            </a:xfrm>
            <a:prstGeom prst="rect">
              <a:avLst/>
            </a:prstGeom>
          </p:spPr>
        </p:pic>
        <p:pic>
          <p:nvPicPr>
            <p:cNvPr id="162" name="16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7070" y="4003165"/>
              <a:ext cx="364108" cy="377021"/>
            </a:xfrm>
            <a:prstGeom prst="rect">
              <a:avLst/>
            </a:prstGeom>
          </p:spPr>
        </p:pic>
        <p:pic>
          <p:nvPicPr>
            <p:cNvPr id="163" name="162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0694" y="3609724"/>
              <a:ext cx="374439" cy="397681"/>
            </a:xfrm>
            <a:prstGeom prst="rect">
              <a:avLst/>
            </a:prstGeom>
          </p:spPr>
        </p:pic>
        <p:pic>
          <p:nvPicPr>
            <p:cNvPr id="164" name="16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8445" y="3684509"/>
              <a:ext cx="374439" cy="397681"/>
            </a:xfrm>
            <a:prstGeom prst="rect">
              <a:avLst/>
            </a:prstGeom>
          </p:spPr>
        </p:pic>
        <p:pic>
          <p:nvPicPr>
            <p:cNvPr id="165" name="16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6926" y="3991043"/>
              <a:ext cx="364108" cy="377021"/>
            </a:xfrm>
            <a:prstGeom prst="rect">
              <a:avLst/>
            </a:prstGeom>
          </p:spPr>
        </p:pic>
        <p:pic>
          <p:nvPicPr>
            <p:cNvPr id="166" name="16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9608" y="3849333"/>
              <a:ext cx="364108" cy="377021"/>
            </a:xfrm>
            <a:prstGeom prst="rect">
              <a:avLst/>
            </a:prstGeom>
          </p:spPr>
        </p:pic>
        <p:pic>
          <p:nvPicPr>
            <p:cNvPr id="167" name="16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8230" y="3157799"/>
              <a:ext cx="364108" cy="377021"/>
            </a:xfrm>
            <a:prstGeom prst="rect">
              <a:avLst/>
            </a:prstGeom>
          </p:spPr>
        </p:pic>
        <p:pic>
          <p:nvPicPr>
            <p:cNvPr id="168" name="16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9054" y="3299086"/>
              <a:ext cx="364108" cy="377021"/>
            </a:xfrm>
            <a:prstGeom prst="rect">
              <a:avLst/>
            </a:prstGeom>
          </p:spPr>
        </p:pic>
        <p:pic>
          <p:nvPicPr>
            <p:cNvPr id="169" name="16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3127" y="4479514"/>
              <a:ext cx="364108" cy="377021"/>
            </a:xfrm>
            <a:prstGeom prst="rect">
              <a:avLst/>
            </a:prstGeom>
          </p:spPr>
        </p:pic>
        <p:pic>
          <p:nvPicPr>
            <p:cNvPr id="170" name="16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081" y="3594938"/>
              <a:ext cx="364108" cy="377021"/>
            </a:xfrm>
            <a:prstGeom prst="rect">
              <a:avLst/>
            </a:prstGeom>
          </p:spPr>
        </p:pic>
        <p:pic>
          <p:nvPicPr>
            <p:cNvPr id="171" name="17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8538" y="4079214"/>
              <a:ext cx="364108" cy="377021"/>
            </a:xfrm>
            <a:prstGeom prst="rect">
              <a:avLst/>
            </a:prstGeom>
          </p:spPr>
        </p:pic>
        <p:pic>
          <p:nvPicPr>
            <p:cNvPr id="172" name="17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6275" y="4495281"/>
              <a:ext cx="364108" cy="377021"/>
            </a:xfrm>
            <a:prstGeom prst="rect">
              <a:avLst/>
            </a:prstGeom>
          </p:spPr>
        </p:pic>
        <p:pic>
          <p:nvPicPr>
            <p:cNvPr id="173" name="172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5846" y="4307063"/>
              <a:ext cx="364108" cy="377021"/>
            </a:xfrm>
            <a:prstGeom prst="rect">
              <a:avLst/>
            </a:prstGeom>
          </p:spPr>
        </p:pic>
      </p:grpSp>
      <p:grpSp>
        <p:nvGrpSpPr>
          <p:cNvPr id="182" name="181 Grupo"/>
          <p:cNvGrpSpPr/>
          <p:nvPr/>
        </p:nvGrpSpPr>
        <p:grpSpPr>
          <a:xfrm>
            <a:off x="5500694" y="2428868"/>
            <a:ext cx="1206536" cy="1184332"/>
            <a:chOff x="5701748" y="2587871"/>
            <a:chExt cx="1206536" cy="1184332"/>
          </a:xfrm>
        </p:grpSpPr>
        <p:pic>
          <p:nvPicPr>
            <p:cNvPr id="174" name="173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835" y="3258291"/>
              <a:ext cx="374439" cy="397681"/>
            </a:xfrm>
            <a:prstGeom prst="rect">
              <a:avLst/>
            </a:prstGeom>
          </p:spPr>
        </p:pic>
        <p:pic>
          <p:nvPicPr>
            <p:cNvPr id="175" name="174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9806" y="3012200"/>
              <a:ext cx="364108" cy="377021"/>
            </a:xfrm>
            <a:prstGeom prst="rect">
              <a:avLst/>
            </a:prstGeom>
          </p:spPr>
        </p:pic>
        <p:pic>
          <p:nvPicPr>
            <p:cNvPr id="176" name="17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4176" y="2910752"/>
              <a:ext cx="364108" cy="377021"/>
            </a:xfrm>
            <a:prstGeom prst="rect">
              <a:avLst/>
            </a:prstGeom>
          </p:spPr>
        </p:pic>
        <p:pic>
          <p:nvPicPr>
            <p:cNvPr id="177" name="176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0331" y="2617202"/>
              <a:ext cx="374439" cy="397681"/>
            </a:xfrm>
            <a:prstGeom prst="rect">
              <a:avLst/>
            </a:prstGeom>
          </p:spPr>
        </p:pic>
        <p:pic>
          <p:nvPicPr>
            <p:cNvPr id="178" name="177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2405" y="2587871"/>
              <a:ext cx="364108" cy="377021"/>
            </a:xfrm>
            <a:prstGeom prst="rect">
              <a:avLst/>
            </a:prstGeom>
          </p:spPr>
        </p:pic>
        <p:pic>
          <p:nvPicPr>
            <p:cNvPr id="179" name="17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757" y="3210368"/>
              <a:ext cx="364108" cy="377021"/>
            </a:xfrm>
            <a:prstGeom prst="rect">
              <a:avLst/>
            </a:prstGeom>
          </p:spPr>
        </p:pic>
        <p:pic>
          <p:nvPicPr>
            <p:cNvPr id="180" name="17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748" y="2833120"/>
              <a:ext cx="364108" cy="377021"/>
            </a:xfrm>
            <a:prstGeom prst="rect">
              <a:avLst/>
            </a:prstGeom>
          </p:spPr>
        </p:pic>
        <p:pic>
          <p:nvPicPr>
            <p:cNvPr id="181" name="18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1801" y="3395182"/>
              <a:ext cx="364108" cy="377021"/>
            </a:xfrm>
            <a:prstGeom prst="rect">
              <a:avLst/>
            </a:prstGeom>
          </p:spPr>
        </p:pic>
      </p:grpSp>
      <p:pic>
        <p:nvPicPr>
          <p:cNvPr id="183" name="182 Imagen" descr="MUND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3667" y="4786322"/>
            <a:ext cx="1320590" cy="1330632"/>
          </a:xfrm>
          <a:prstGeom prst="rect">
            <a:avLst/>
          </a:prstGeom>
        </p:spPr>
      </p:pic>
      <p:grpSp>
        <p:nvGrpSpPr>
          <p:cNvPr id="184" name="183 Grupo"/>
          <p:cNvGrpSpPr/>
          <p:nvPr/>
        </p:nvGrpSpPr>
        <p:grpSpPr>
          <a:xfrm>
            <a:off x="5500694" y="4876882"/>
            <a:ext cx="1206536" cy="1184332"/>
            <a:chOff x="5701748" y="2587871"/>
            <a:chExt cx="1206536" cy="1184332"/>
          </a:xfrm>
        </p:grpSpPr>
        <p:pic>
          <p:nvPicPr>
            <p:cNvPr id="185" name="184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835" y="3258291"/>
              <a:ext cx="374439" cy="397681"/>
            </a:xfrm>
            <a:prstGeom prst="rect">
              <a:avLst/>
            </a:prstGeom>
          </p:spPr>
        </p:pic>
        <p:pic>
          <p:nvPicPr>
            <p:cNvPr id="186" name="185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9806" y="3012200"/>
              <a:ext cx="364108" cy="377021"/>
            </a:xfrm>
            <a:prstGeom prst="rect">
              <a:avLst/>
            </a:prstGeom>
          </p:spPr>
        </p:pic>
        <p:pic>
          <p:nvPicPr>
            <p:cNvPr id="187" name="186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4176" y="2910752"/>
              <a:ext cx="364108" cy="377021"/>
            </a:xfrm>
            <a:prstGeom prst="rect">
              <a:avLst/>
            </a:prstGeom>
          </p:spPr>
        </p:pic>
        <p:pic>
          <p:nvPicPr>
            <p:cNvPr id="188" name="18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0331" y="2617202"/>
              <a:ext cx="374439" cy="397681"/>
            </a:xfrm>
            <a:prstGeom prst="rect">
              <a:avLst/>
            </a:prstGeom>
          </p:spPr>
        </p:pic>
        <p:pic>
          <p:nvPicPr>
            <p:cNvPr id="189" name="188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2405" y="2587871"/>
              <a:ext cx="364108" cy="377021"/>
            </a:xfrm>
            <a:prstGeom prst="rect">
              <a:avLst/>
            </a:prstGeom>
          </p:spPr>
        </p:pic>
        <p:pic>
          <p:nvPicPr>
            <p:cNvPr id="190" name="189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757" y="3210368"/>
              <a:ext cx="364108" cy="377021"/>
            </a:xfrm>
            <a:prstGeom prst="rect">
              <a:avLst/>
            </a:prstGeom>
          </p:spPr>
        </p:pic>
        <p:pic>
          <p:nvPicPr>
            <p:cNvPr id="191" name="190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748" y="2833120"/>
              <a:ext cx="364108" cy="377021"/>
            </a:xfrm>
            <a:prstGeom prst="rect">
              <a:avLst/>
            </a:prstGeom>
          </p:spPr>
        </p:pic>
        <p:pic>
          <p:nvPicPr>
            <p:cNvPr id="192" name="191 Imagen" descr="p-amarillos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1801" y="3395182"/>
              <a:ext cx="364108" cy="377021"/>
            </a:xfrm>
            <a:prstGeom prst="rect">
              <a:avLst/>
            </a:prstGeom>
          </p:spPr>
        </p:pic>
      </p:grpSp>
      <p:sp>
        <p:nvSpPr>
          <p:cNvPr id="195" name="194 Flecha derecha"/>
          <p:cNvSpPr/>
          <p:nvPr/>
        </p:nvSpPr>
        <p:spPr>
          <a:xfrm rot="-1500000">
            <a:off x="5059835" y="3207778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195 Flecha derecha"/>
          <p:cNvSpPr/>
          <p:nvPr/>
        </p:nvSpPr>
        <p:spPr>
          <a:xfrm rot="1500000">
            <a:off x="5059835" y="4652867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20072" y="3789039"/>
            <a:ext cx="648072" cy="662253"/>
          </a:xfrm>
          <a:prstGeom prst="rect">
            <a:avLst/>
          </a:prstGeom>
        </p:spPr>
      </p:pic>
      <p:pic>
        <p:nvPicPr>
          <p:cNvPr id="127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4248" y="5229200"/>
            <a:ext cx="648072" cy="662253"/>
          </a:xfrm>
          <a:prstGeom prst="rect">
            <a:avLst/>
          </a:prstGeom>
        </p:spPr>
      </p:pic>
      <p:pic>
        <p:nvPicPr>
          <p:cNvPr id="130" name="84 Imagen" descr="DAD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4248" y="2636912"/>
            <a:ext cx="648072" cy="66225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 animBg="1"/>
      <p:bldP spid="71" grpId="0"/>
      <p:bldP spid="72" grpId="0"/>
      <p:bldP spid="77" grpId="0" animBg="1"/>
      <p:bldP spid="99" grpId="0"/>
      <p:bldP spid="146" grpId="0" animBg="1"/>
      <p:bldP spid="147" grpId="0" animBg="1"/>
      <p:bldP spid="148" grpId="0" animBg="1"/>
      <p:bldP spid="152" grpId="0"/>
      <p:bldP spid="195" grpId="0" animBg="1"/>
      <p:bldP spid="19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can’t </a:t>
            </a:r>
            <a:r>
              <a:rPr lang="en-US" i="1" dirty="0"/>
              <a:t>choose</a:t>
            </a:r>
            <a:r>
              <a:rPr lang="en-US" dirty="0"/>
              <a:t>?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731044" y="1071546"/>
            <a:ext cx="792793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It’s not always possible to choose a control group. What about: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31044" y="2110947"/>
            <a:ext cx="81272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National programs where everyone is eligible?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Programs where participation is voluntary?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800" dirty="0"/>
              <a:t>Programs where you can’t exclude anyone?</a:t>
            </a:r>
          </a:p>
        </p:txBody>
      </p:sp>
      <p:sp>
        <p:nvSpPr>
          <p:cNvPr id="13" name="12 Lágrima"/>
          <p:cNvSpPr/>
          <p:nvPr/>
        </p:nvSpPr>
        <p:spPr>
          <a:xfrm>
            <a:off x="428596" y="129057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3 Marcador de texto"/>
          <p:cNvSpPr txBox="1">
            <a:spLocks/>
          </p:cNvSpPr>
          <p:nvPr/>
        </p:nvSpPr>
        <p:spPr>
          <a:xfrm>
            <a:off x="2000232" y="3924570"/>
            <a:ext cx="5076000" cy="1214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200" b="1" dirty="0"/>
              <a:t>Can we compare Enrolled &amp; Not Enrolled?</a:t>
            </a:r>
          </a:p>
        </p:txBody>
      </p:sp>
      <p:sp>
        <p:nvSpPr>
          <p:cNvPr id="19" name="5 Marcador de texto"/>
          <p:cNvSpPr txBox="1">
            <a:spLocks/>
          </p:cNvSpPr>
          <p:nvPr/>
        </p:nvSpPr>
        <p:spPr>
          <a:xfrm>
            <a:off x="2000232" y="5424768"/>
            <a:ext cx="5076000" cy="57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600" dirty="0">
                <a:solidFill>
                  <a:schemeClr val="accent1"/>
                </a:solidFill>
              </a:rPr>
              <a:t>Selection Bias!</a:t>
            </a:r>
          </a:p>
        </p:txBody>
      </p:sp>
      <p:cxnSp>
        <p:nvCxnSpPr>
          <p:cNvPr id="20" name="19 Conector recto"/>
          <p:cNvCxnSpPr>
            <a:stCxn id="18" idx="2"/>
            <a:endCxn id="19" idx="0"/>
          </p:cNvCxnSpPr>
          <p:nvPr/>
        </p:nvCxnSpPr>
        <p:spPr>
          <a:xfrm rot="5400000">
            <a:off x="4395356" y="5281892"/>
            <a:ext cx="2857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8 Imagen" descr="ap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21086"/>
            <a:ext cx="1942609" cy="1436914"/>
          </a:xfrm>
          <a:prstGeom prst="rect">
            <a:avLst/>
          </a:prstGeom>
        </p:spPr>
      </p:pic>
      <p:pic>
        <p:nvPicPr>
          <p:cNvPr id="10" name="9 Imagen" descr="oran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053" y="5433420"/>
            <a:ext cx="2028947" cy="14245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 bldLvl="3"/>
      <p:bldP spid="13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sp>
        <p:nvSpPr>
          <p:cNvPr id="5" name="4 Rectángulo"/>
          <p:cNvSpPr/>
          <p:nvPr/>
        </p:nvSpPr>
        <p:spPr>
          <a:xfrm>
            <a:off x="445292" y="1448671"/>
            <a:ext cx="8698708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/>
              <a:t>If you can exclude some units, but can’t force anyone: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500034" y="1985484"/>
            <a:ext cx="5698344" cy="11577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>
                <a:solidFill>
                  <a:schemeClr val="accent1"/>
                </a:solidFill>
              </a:rPr>
              <a:t>Offer </a:t>
            </a:r>
            <a:r>
              <a:rPr lang="en-US" sz="2000" dirty="0"/>
              <a:t>the program to a random sub-sample 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Many will accept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Some will not accept</a:t>
            </a:r>
          </a:p>
        </p:txBody>
      </p:sp>
      <p:sp>
        <p:nvSpPr>
          <p:cNvPr id="7" name="6 Lágrima"/>
          <p:cNvSpPr/>
          <p:nvPr/>
        </p:nvSpPr>
        <p:spPr>
          <a:xfrm>
            <a:off x="142844" y="15822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445292" y="3286124"/>
            <a:ext cx="8496000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/>
              <a:t>If you can’t exclude anyone, and can’t force anyone: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445292" y="3827691"/>
            <a:ext cx="5698344" cy="27445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Making the program </a:t>
            </a:r>
            <a:r>
              <a:rPr lang="en-US" sz="2000" dirty="0">
                <a:solidFill>
                  <a:schemeClr val="accent1"/>
                </a:solidFill>
              </a:rPr>
              <a:t>available to everyone</a:t>
            </a:r>
          </a:p>
          <a:p>
            <a:pPr lvl="1" indent="-457200">
              <a:lnSpc>
                <a:spcPct val="90000"/>
              </a:lnSpc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000" dirty="0"/>
              <a:t>But provide </a:t>
            </a:r>
            <a:r>
              <a:rPr lang="en-US" sz="2000" dirty="0">
                <a:solidFill>
                  <a:schemeClr val="accent1"/>
                </a:solidFill>
              </a:rPr>
              <a:t>additional promotion, encouragement or incentives </a:t>
            </a:r>
            <a:r>
              <a:rPr lang="en-US" sz="2000" dirty="0"/>
              <a:t>to a random sub-sample: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Additional Information. 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Encouragement.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Incentives (small gift or prize).</a:t>
            </a:r>
          </a:p>
          <a:p>
            <a:pPr marL="631825" lvl="2" indent="-47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Transport (bus fare).</a:t>
            </a:r>
          </a:p>
        </p:txBody>
      </p:sp>
      <p:sp>
        <p:nvSpPr>
          <p:cNvPr id="10" name="9 Lágrima"/>
          <p:cNvSpPr/>
          <p:nvPr/>
        </p:nvSpPr>
        <p:spPr>
          <a:xfrm>
            <a:off x="142844" y="347267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1" name="10 Conector recto"/>
          <p:cNvCxnSpPr/>
          <p:nvPr/>
        </p:nvCxnSpPr>
        <p:spPr>
          <a:xfrm rot="5400000">
            <a:off x="566976" y="5790950"/>
            <a:ext cx="1152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 Flecha derecha"/>
          <p:cNvSpPr/>
          <p:nvPr/>
        </p:nvSpPr>
        <p:spPr>
          <a:xfrm>
            <a:off x="6341254" y="2384366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11 CuadroTexto"/>
          <p:cNvSpPr txBox="1"/>
          <p:nvPr/>
        </p:nvSpPr>
        <p:spPr>
          <a:xfrm>
            <a:off x="6701254" y="2087313"/>
            <a:ext cx="233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Randomized offering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4" name="9 Flecha derecha"/>
          <p:cNvSpPr/>
          <p:nvPr/>
        </p:nvSpPr>
        <p:spPr>
          <a:xfrm>
            <a:off x="6310255" y="5019981"/>
            <a:ext cx="360000" cy="360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11 CuadroTexto"/>
          <p:cNvSpPr txBox="1"/>
          <p:nvPr/>
        </p:nvSpPr>
        <p:spPr>
          <a:xfrm>
            <a:off x="6670255" y="4722928"/>
            <a:ext cx="2193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Randomized promotion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3" animBg="1"/>
      <p:bldP spid="7" grpId="0" animBg="1"/>
      <p:bldP spid="8" grpId="0"/>
      <p:bldP spid="9" grpId="0" uiExpand="1" build="p" bldLvl="3" animBg="1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2071678"/>
            <a:ext cx="8532000" cy="2221859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514350" indent="-514350" algn="l">
              <a:buClr>
                <a:schemeClr val="accent1"/>
              </a:buClr>
              <a:buAutoNum type="arabicPeriod"/>
            </a:pPr>
            <a:r>
              <a:rPr lang="en-US" sz="2400" dirty="0"/>
              <a:t>Offered/promoted and not-offered/ not-promoted groups are comparable:</a:t>
            </a:r>
          </a:p>
          <a:p>
            <a:pPr marL="900113">
              <a:buClr>
                <a:schemeClr val="accent1"/>
              </a:buClr>
            </a:pPr>
            <a:r>
              <a:rPr lang="en-US" sz="2000" dirty="0"/>
              <a:t>Whether or not you offer or promote is not correlated with population characteristics</a:t>
            </a:r>
          </a:p>
          <a:p>
            <a:pPr marL="900113">
              <a:buClr>
                <a:schemeClr val="accent1"/>
              </a:buClr>
            </a:pPr>
            <a:r>
              <a:rPr lang="en-US" sz="2000" dirty="0"/>
              <a:t>Guaranteed by randomization.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4286256"/>
            <a:ext cx="8532000" cy="936000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2"/>
            </a:pPr>
            <a:r>
              <a:rPr lang="en-US" sz="2400" dirty="0"/>
              <a:t>Offered/promoted group has higher enrollment in the program.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344826" y="5357826"/>
            <a:ext cx="7584760" cy="936000"/>
          </a:xfrm>
          <a:prstGeom prst="round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3"/>
            </a:pPr>
            <a:r>
              <a:rPr lang="en-US" sz="2400" dirty="0"/>
              <a:t>Offering/promotion of program does not affect outcomes directly.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42842" y="1428736"/>
            <a:ext cx="859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Necessary conditions: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 build="p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  <a:endParaRPr 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1525557" y="2445695"/>
          <a:ext cx="6143668" cy="3718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WITH 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WITHOUT 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Only 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44 Grupo"/>
          <p:cNvGrpSpPr/>
          <p:nvPr/>
        </p:nvGrpSpPr>
        <p:grpSpPr>
          <a:xfrm>
            <a:off x="928662" y="3429000"/>
            <a:ext cx="571276" cy="2678437"/>
            <a:chOff x="1689087" y="3795721"/>
            <a:chExt cx="571276" cy="2678437"/>
          </a:xfrm>
        </p:grpSpPr>
        <p:pic>
          <p:nvPicPr>
            <p:cNvPr id="5" name="4 Imagen" descr="p-verde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087" y="5867423"/>
              <a:ext cx="571276" cy="606735"/>
            </a:xfrm>
            <a:prstGeom prst="rect">
              <a:avLst/>
            </a:prstGeom>
          </p:spPr>
        </p:pic>
        <p:pic>
          <p:nvPicPr>
            <p:cNvPr id="9" name="8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087" y="3795721"/>
              <a:ext cx="515324" cy="500278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087" y="4724415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>
            <a:off x="3360355" y="3823274"/>
            <a:ext cx="4276579" cy="1392186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4143380"/>
            <a:ext cx="857256" cy="830297"/>
          </a:xfrm>
          <a:prstGeom prst="rect">
            <a:avLst/>
          </a:prstGeom>
        </p:spPr>
      </p:pic>
      <p:sp>
        <p:nvSpPr>
          <p:cNvPr id="54" name="53 CuadroTexto"/>
          <p:cNvSpPr txBox="1"/>
          <p:nvPr/>
        </p:nvSpPr>
        <p:spPr>
          <a:xfrm>
            <a:off x="142842" y="1428736"/>
            <a:ext cx="859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 groups of units/individuals</a:t>
            </a:r>
          </a:p>
        </p:txBody>
      </p:sp>
      <p:pic>
        <p:nvPicPr>
          <p:cNvPr id="34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5286388"/>
            <a:ext cx="857256" cy="830297"/>
          </a:xfrm>
          <a:prstGeom prst="rect">
            <a:avLst/>
          </a:prstGeom>
        </p:spPr>
      </p:pic>
      <p:pic>
        <p:nvPicPr>
          <p:cNvPr id="35" name="40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2198" y="5286388"/>
            <a:ext cx="857256" cy="8302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48 Flecha derecha"/>
          <p:cNvSpPr/>
          <p:nvPr/>
        </p:nvSpPr>
        <p:spPr>
          <a:xfrm rot="1500000">
            <a:off x="8153724" y="471072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Flecha derecha"/>
          <p:cNvSpPr/>
          <p:nvPr/>
        </p:nvSpPr>
        <p:spPr>
          <a:xfrm rot="-1500000">
            <a:off x="8153724" y="314740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142844" y="5429908"/>
          <a:ext cx="4214842" cy="1285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Eligible</a:t>
                      </a:r>
                    </a:p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Always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360" y="1357298"/>
            <a:ext cx="4962920" cy="5000660"/>
          </a:xfrm>
          <a:prstGeom prst="rect">
            <a:avLst/>
          </a:prstGeom>
        </p:spPr>
      </p:pic>
      <p:pic>
        <p:nvPicPr>
          <p:cNvPr id="4" name="3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8488" y="2763572"/>
            <a:ext cx="714873" cy="694000"/>
          </a:xfrm>
          <a:prstGeom prst="rect">
            <a:avLst/>
          </a:prstGeom>
        </p:spPr>
      </p:pic>
      <p:pic>
        <p:nvPicPr>
          <p:cNvPr id="6" name="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3020" y="4953181"/>
            <a:ext cx="735744" cy="761835"/>
          </a:xfrm>
          <a:prstGeom prst="rect">
            <a:avLst/>
          </a:prstGeom>
        </p:spPr>
      </p:pic>
      <p:pic>
        <p:nvPicPr>
          <p:cNvPr id="7" name="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5953" y="5112385"/>
            <a:ext cx="735744" cy="761835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4252" y="2908524"/>
            <a:ext cx="735744" cy="761835"/>
          </a:xfrm>
          <a:prstGeom prst="rect">
            <a:avLst/>
          </a:prstGeom>
        </p:spPr>
      </p:pic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4277" y="2752893"/>
            <a:ext cx="735744" cy="761835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152" y="5284954"/>
            <a:ext cx="756618" cy="803581"/>
          </a:xfrm>
          <a:prstGeom prst="rect">
            <a:avLst/>
          </a:prstGeom>
        </p:spPr>
      </p:pic>
      <p:pic>
        <p:nvPicPr>
          <p:cNvPr id="13" name="12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565" y="3611266"/>
            <a:ext cx="756618" cy="803581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7168" y="2437639"/>
            <a:ext cx="756618" cy="803581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6058" y="5500702"/>
            <a:ext cx="735744" cy="761835"/>
          </a:xfrm>
          <a:prstGeom prst="rect">
            <a:avLst/>
          </a:prstGeom>
        </p:spPr>
      </p:pic>
      <p:pic>
        <p:nvPicPr>
          <p:cNvPr id="17" name="16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5521082"/>
            <a:ext cx="714873" cy="694000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430" y="5471654"/>
            <a:ext cx="756618" cy="803581"/>
          </a:xfrm>
          <a:prstGeom prst="rect">
            <a:avLst/>
          </a:prstGeom>
        </p:spPr>
      </p:pic>
      <p:pic>
        <p:nvPicPr>
          <p:cNvPr id="19" name="18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7941" y="2275787"/>
            <a:ext cx="735744" cy="761835"/>
          </a:xfrm>
          <a:prstGeom prst="rect">
            <a:avLst/>
          </a:prstGeom>
        </p:spPr>
      </p:pic>
      <p:pic>
        <p:nvPicPr>
          <p:cNvPr id="20" name="1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7202" y="1524157"/>
            <a:ext cx="735744" cy="761835"/>
          </a:xfrm>
          <a:prstGeom prst="rect">
            <a:avLst/>
          </a:prstGeom>
        </p:spPr>
      </p:pic>
      <p:pic>
        <p:nvPicPr>
          <p:cNvPr id="21" name="2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4384" y="1928802"/>
            <a:ext cx="735744" cy="761835"/>
          </a:xfrm>
          <a:prstGeom prst="rect">
            <a:avLst/>
          </a:prstGeom>
        </p:spPr>
      </p:pic>
      <p:pic>
        <p:nvPicPr>
          <p:cNvPr id="24" name="23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450" y="4214818"/>
            <a:ext cx="756618" cy="803581"/>
          </a:xfrm>
          <a:prstGeom prst="rect">
            <a:avLst/>
          </a:prstGeom>
        </p:spPr>
      </p:pic>
      <p:pic>
        <p:nvPicPr>
          <p:cNvPr id="30" name="2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6479" y="4643446"/>
            <a:ext cx="756618" cy="803581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4988" y="3818848"/>
            <a:ext cx="756618" cy="803581"/>
          </a:xfrm>
          <a:prstGeom prst="rect">
            <a:avLst/>
          </a:prstGeom>
        </p:spPr>
      </p:pic>
      <p:sp>
        <p:nvSpPr>
          <p:cNvPr id="38" name="37 CuadroTexto"/>
          <p:cNvSpPr txBox="1"/>
          <p:nvPr/>
        </p:nvSpPr>
        <p:spPr>
          <a:xfrm>
            <a:off x="5094066" y="928670"/>
            <a:ext cx="216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Universal units</a:t>
            </a:r>
          </a:p>
        </p:txBody>
      </p:sp>
      <p:pic>
        <p:nvPicPr>
          <p:cNvPr id="43" name="42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0531" y="3500438"/>
            <a:ext cx="714873" cy="694000"/>
          </a:xfrm>
          <a:prstGeom prst="rect">
            <a:avLst/>
          </a:prstGeom>
        </p:spPr>
      </p:pic>
      <p:pic>
        <p:nvPicPr>
          <p:cNvPr id="45" name="44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86047" y="4392394"/>
            <a:ext cx="714873" cy="694000"/>
          </a:xfrm>
          <a:prstGeom prst="rect">
            <a:avLst/>
          </a:prstGeom>
        </p:spPr>
      </p:pic>
      <p:pic>
        <p:nvPicPr>
          <p:cNvPr id="46" name="45 Imagen" descr="p-roj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4375" y="4249517"/>
            <a:ext cx="714873" cy="694000"/>
          </a:xfrm>
          <a:prstGeom prst="rect">
            <a:avLst/>
          </a:prstGeom>
        </p:spPr>
      </p:pic>
      <p:pic>
        <p:nvPicPr>
          <p:cNvPr id="40" name="3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3092" y="3411479"/>
            <a:ext cx="735744" cy="761835"/>
          </a:xfrm>
          <a:prstGeom prst="rect">
            <a:avLst/>
          </a:prstGeom>
        </p:spPr>
      </p:pic>
      <p:pic>
        <p:nvPicPr>
          <p:cNvPr id="47" name="4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0901" y="1741871"/>
            <a:ext cx="735744" cy="761835"/>
          </a:xfrm>
          <a:prstGeom prst="rect">
            <a:avLst/>
          </a:prstGeom>
        </p:spPr>
      </p:pic>
      <p:pic>
        <p:nvPicPr>
          <p:cNvPr id="48" name="4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7841" y="3436473"/>
            <a:ext cx="735744" cy="7618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822" y="1808162"/>
            <a:ext cx="2175797" cy="2192342"/>
          </a:xfrm>
          <a:prstGeom prst="rect">
            <a:avLst/>
          </a:prstGeom>
        </p:spPr>
      </p:pic>
      <p:pic>
        <p:nvPicPr>
          <p:cNvPr id="7" name="6 Imagen" descr="MONED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0" y="3638344"/>
            <a:ext cx="1000132" cy="933664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5918" y="2879732"/>
            <a:ext cx="555515" cy="575215"/>
          </a:xfrm>
          <a:prstGeom prst="rect">
            <a:avLst/>
          </a:prstGeom>
        </p:spPr>
      </p:pic>
      <p:pic>
        <p:nvPicPr>
          <p:cNvPr id="9" name="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212" y="1951038"/>
            <a:ext cx="571276" cy="606735"/>
          </a:xfrm>
          <a:prstGeom prst="rect">
            <a:avLst/>
          </a:prstGeom>
        </p:spPr>
      </p:pic>
      <p:pic>
        <p:nvPicPr>
          <p:cNvPr id="10" name="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6050" y="1987245"/>
            <a:ext cx="571276" cy="606735"/>
          </a:xfrm>
          <a:prstGeom prst="rect">
            <a:avLst/>
          </a:prstGeom>
        </p:spPr>
      </p:pic>
      <p:pic>
        <p:nvPicPr>
          <p:cNvPr id="12" name="11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2987377"/>
            <a:ext cx="571276" cy="606735"/>
          </a:xfrm>
          <a:prstGeom prst="rect">
            <a:avLst/>
          </a:prstGeom>
        </p:spPr>
      </p:pic>
      <p:pic>
        <p:nvPicPr>
          <p:cNvPr id="13" name="1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4678" y="2375955"/>
            <a:ext cx="555515" cy="575215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1571604" y="285728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Randomize promotion/ offering the program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6238246" y="285728"/>
            <a:ext cx="17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Enrollment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199670" y="6319148"/>
            <a:ext cx="1872000" cy="39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Promotion</a:t>
            </a:r>
          </a:p>
        </p:txBody>
      </p:sp>
      <p:pic>
        <p:nvPicPr>
          <p:cNvPr id="28" name="27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726" y="2593980"/>
            <a:ext cx="515324" cy="500278"/>
          </a:xfrm>
          <a:prstGeom prst="rect">
            <a:avLst/>
          </a:prstGeom>
        </p:spPr>
      </p:pic>
      <p:pic>
        <p:nvPicPr>
          <p:cNvPr id="29" name="28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2593980"/>
            <a:ext cx="555515" cy="575215"/>
          </a:xfrm>
          <a:prstGeom prst="rect">
            <a:avLst/>
          </a:prstGeom>
        </p:spPr>
      </p:pic>
      <p:pic>
        <p:nvPicPr>
          <p:cNvPr id="30" name="29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907" y="2236790"/>
            <a:ext cx="555515" cy="575215"/>
          </a:xfrm>
          <a:prstGeom prst="rect">
            <a:avLst/>
          </a:prstGeom>
        </p:spPr>
      </p:pic>
      <p:pic>
        <p:nvPicPr>
          <p:cNvPr id="31" name="3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3304649"/>
            <a:ext cx="555515" cy="575215"/>
          </a:xfrm>
          <a:prstGeom prst="rect">
            <a:avLst/>
          </a:prstGeom>
        </p:spPr>
      </p:pic>
      <p:pic>
        <p:nvPicPr>
          <p:cNvPr id="32" name="31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4546" y="3308360"/>
            <a:ext cx="515324" cy="500278"/>
          </a:xfrm>
          <a:prstGeom prst="rect">
            <a:avLst/>
          </a:prstGeom>
        </p:spPr>
      </p:pic>
      <p:pic>
        <p:nvPicPr>
          <p:cNvPr id="33" name="3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822" y="4237054"/>
            <a:ext cx="2175797" cy="2192342"/>
          </a:xfrm>
          <a:prstGeom prst="rect">
            <a:avLst/>
          </a:prstGeom>
        </p:spPr>
      </p:pic>
      <p:pic>
        <p:nvPicPr>
          <p:cNvPr id="34" name="3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5918" y="5308624"/>
            <a:ext cx="555515" cy="575215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212" y="4379930"/>
            <a:ext cx="571276" cy="606735"/>
          </a:xfrm>
          <a:prstGeom prst="rect">
            <a:avLst/>
          </a:prstGeom>
        </p:spPr>
      </p:pic>
      <p:pic>
        <p:nvPicPr>
          <p:cNvPr id="36" name="35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6050" y="4416137"/>
            <a:ext cx="571276" cy="606735"/>
          </a:xfrm>
          <a:prstGeom prst="rect">
            <a:avLst/>
          </a:prstGeom>
        </p:spPr>
      </p:pic>
      <p:pic>
        <p:nvPicPr>
          <p:cNvPr id="37" name="36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40" y="5416269"/>
            <a:ext cx="571276" cy="606735"/>
          </a:xfrm>
          <a:prstGeom prst="rect">
            <a:avLst/>
          </a:prstGeom>
        </p:spPr>
      </p:pic>
      <p:pic>
        <p:nvPicPr>
          <p:cNvPr id="38" name="3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4678" y="4804847"/>
            <a:ext cx="555515" cy="575215"/>
          </a:xfrm>
          <a:prstGeom prst="rect">
            <a:avLst/>
          </a:prstGeom>
        </p:spPr>
      </p:pic>
      <p:sp>
        <p:nvSpPr>
          <p:cNvPr id="39" name="38 Flecha derecha"/>
          <p:cNvSpPr/>
          <p:nvPr/>
        </p:nvSpPr>
        <p:spPr>
          <a:xfrm>
            <a:off x="4000496" y="5357826"/>
            <a:ext cx="1571636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39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0726" y="5022872"/>
            <a:ext cx="515324" cy="500278"/>
          </a:xfrm>
          <a:prstGeom prst="rect">
            <a:avLst/>
          </a:prstGeom>
        </p:spPr>
      </p:pic>
      <p:pic>
        <p:nvPicPr>
          <p:cNvPr id="41" name="4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5022872"/>
            <a:ext cx="555515" cy="575215"/>
          </a:xfrm>
          <a:prstGeom prst="rect">
            <a:avLst/>
          </a:prstGeom>
        </p:spPr>
      </p:pic>
      <p:pic>
        <p:nvPicPr>
          <p:cNvPr id="42" name="4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907" y="4665682"/>
            <a:ext cx="555515" cy="575215"/>
          </a:xfrm>
          <a:prstGeom prst="rect">
            <a:avLst/>
          </a:prstGeom>
        </p:spPr>
      </p:pic>
      <p:pic>
        <p:nvPicPr>
          <p:cNvPr id="43" name="4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0601" y="5733541"/>
            <a:ext cx="555515" cy="575215"/>
          </a:xfrm>
          <a:prstGeom prst="rect">
            <a:avLst/>
          </a:prstGeom>
        </p:spPr>
      </p:pic>
      <p:pic>
        <p:nvPicPr>
          <p:cNvPr id="44" name="43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4546" y="5737252"/>
            <a:ext cx="515324" cy="500278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199303" y="1461364"/>
            <a:ext cx="1872000" cy="3960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/>
              <a:t>No Promotion</a:t>
            </a:r>
          </a:p>
        </p:txBody>
      </p:sp>
      <p:graphicFrame>
        <p:nvGraphicFramePr>
          <p:cNvPr id="46" name="45 Tabla"/>
          <p:cNvGraphicFramePr>
            <a:graphicFrameLocks noGrp="1"/>
          </p:cNvGraphicFramePr>
          <p:nvPr/>
        </p:nvGraphicFramePr>
        <p:xfrm>
          <a:off x="6126246" y="1000108"/>
          <a:ext cx="1928826" cy="258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8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594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7" name="46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6283" y="1571611"/>
            <a:ext cx="555515" cy="575215"/>
          </a:xfrm>
          <a:prstGeom prst="rect">
            <a:avLst/>
          </a:prstGeom>
        </p:spPr>
      </p:pic>
      <p:pic>
        <p:nvPicPr>
          <p:cNvPr id="48" name="47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0294" y="2893702"/>
            <a:ext cx="571276" cy="606735"/>
          </a:xfrm>
          <a:prstGeom prst="rect">
            <a:avLst/>
          </a:prstGeom>
        </p:spPr>
      </p:pic>
      <p:pic>
        <p:nvPicPr>
          <p:cNvPr id="49" name="4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2026" y="2893702"/>
            <a:ext cx="571276" cy="606735"/>
          </a:xfrm>
          <a:prstGeom prst="rect">
            <a:avLst/>
          </a:prstGeom>
        </p:spPr>
      </p:pic>
      <p:pic>
        <p:nvPicPr>
          <p:cNvPr id="50" name="4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530" y="2893702"/>
            <a:ext cx="571276" cy="606735"/>
          </a:xfrm>
          <a:prstGeom prst="rect">
            <a:avLst/>
          </a:prstGeom>
        </p:spPr>
      </p:pic>
      <p:pic>
        <p:nvPicPr>
          <p:cNvPr id="51" name="50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2139404"/>
            <a:ext cx="555515" cy="575215"/>
          </a:xfrm>
          <a:prstGeom prst="rect">
            <a:avLst/>
          </a:prstGeom>
        </p:spPr>
      </p:pic>
      <p:pic>
        <p:nvPicPr>
          <p:cNvPr id="52" name="51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6474" y="1071545"/>
            <a:ext cx="515324" cy="500278"/>
          </a:xfrm>
          <a:prstGeom prst="rect">
            <a:avLst/>
          </a:prstGeom>
        </p:spPr>
      </p:pic>
      <p:pic>
        <p:nvPicPr>
          <p:cNvPr id="53" name="52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9291" y="1571611"/>
            <a:ext cx="555515" cy="575215"/>
          </a:xfrm>
          <a:prstGeom prst="rect">
            <a:avLst/>
          </a:prstGeom>
        </p:spPr>
      </p:pic>
      <p:pic>
        <p:nvPicPr>
          <p:cNvPr id="54" name="5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1571611"/>
            <a:ext cx="555515" cy="575215"/>
          </a:xfrm>
          <a:prstGeom prst="rect">
            <a:avLst/>
          </a:prstGeom>
        </p:spPr>
      </p:pic>
      <p:pic>
        <p:nvPicPr>
          <p:cNvPr id="55" name="5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294" y="2139404"/>
            <a:ext cx="555515" cy="575215"/>
          </a:xfrm>
          <a:prstGeom prst="rect">
            <a:avLst/>
          </a:prstGeom>
        </p:spPr>
      </p:pic>
      <p:pic>
        <p:nvPicPr>
          <p:cNvPr id="56" name="55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7978" y="1071545"/>
            <a:ext cx="515324" cy="500278"/>
          </a:xfrm>
          <a:prstGeom prst="rect">
            <a:avLst/>
          </a:prstGeom>
        </p:spPr>
      </p:pic>
      <p:graphicFrame>
        <p:nvGraphicFramePr>
          <p:cNvPr id="57" name="56 Tabla"/>
          <p:cNvGraphicFramePr>
            <a:graphicFrameLocks noGrp="1"/>
          </p:cNvGraphicFramePr>
          <p:nvPr/>
        </p:nvGraphicFramePr>
        <p:xfrm>
          <a:off x="6126246" y="4000504"/>
          <a:ext cx="1928826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8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8" name="57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6283" y="4714884"/>
            <a:ext cx="555515" cy="575215"/>
          </a:xfrm>
          <a:prstGeom prst="rect">
            <a:avLst/>
          </a:prstGeom>
        </p:spPr>
      </p:pic>
      <p:pic>
        <p:nvPicPr>
          <p:cNvPr id="59" name="58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0294" y="5965537"/>
            <a:ext cx="571276" cy="606735"/>
          </a:xfrm>
          <a:prstGeom prst="rect">
            <a:avLst/>
          </a:prstGeom>
        </p:spPr>
      </p:pic>
      <p:pic>
        <p:nvPicPr>
          <p:cNvPr id="60" name="59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52026" y="5965537"/>
            <a:ext cx="571276" cy="606735"/>
          </a:xfrm>
          <a:prstGeom prst="rect">
            <a:avLst/>
          </a:prstGeom>
        </p:spPr>
      </p:pic>
      <p:pic>
        <p:nvPicPr>
          <p:cNvPr id="61" name="60 Imagen" descr="p-verde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530" y="5965537"/>
            <a:ext cx="571276" cy="606735"/>
          </a:xfrm>
          <a:prstGeom prst="rect">
            <a:avLst/>
          </a:prstGeom>
        </p:spPr>
      </p:pic>
      <p:pic>
        <p:nvPicPr>
          <p:cNvPr id="62" name="61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5282677"/>
            <a:ext cx="555515" cy="575215"/>
          </a:xfrm>
          <a:prstGeom prst="rect">
            <a:avLst/>
          </a:prstGeom>
        </p:spPr>
      </p:pic>
      <p:pic>
        <p:nvPicPr>
          <p:cNvPr id="63" name="62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6474" y="4071941"/>
            <a:ext cx="515324" cy="500278"/>
          </a:xfrm>
          <a:prstGeom prst="rect">
            <a:avLst/>
          </a:prstGeom>
        </p:spPr>
      </p:pic>
      <p:pic>
        <p:nvPicPr>
          <p:cNvPr id="64" name="63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9291" y="4714884"/>
            <a:ext cx="555515" cy="575215"/>
          </a:xfrm>
          <a:prstGeom prst="rect">
            <a:avLst/>
          </a:prstGeom>
        </p:spPr>
      </p:pic>
      <p:pic>
        <p:nvPicPr>
          <p:cNvPr id="65" name="64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7787" y="4714884"/>
            <a:ext cx="555515" cy="575215"/>
          </a:xfrm>
          <a:prstGeom prst="rect">
            <a:avLst/>
          </a:prstGeom>
        </p:spPr>
      </p:pic>
      <p:pic>
        <p:nvPicPr>
          <p:cNvPr id="66" name="65 Imagen" descr="p-amarillo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294" y="5282677"/>
            <a:ext cx="555515" cy="575215"/>
          </a:xfrm>
          <a:prstGeom prst="rect">
            <a:avLst/>
          </a:prstGeom>
        </p:spPr>
      </p:pic>
      <p:pic>
        <p:nvPicPr>
          <p:cNvPr id="67" name="66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7978" y="4071941"/>
            <a:ext cx="515324" cy="500278"/>
          </a:xfrm>
          <a:prstGeom prst="rect">
            <a:avLst/>
          </a:prstGeom>
        </p:spPr>
      </p:pic>
      <p:pic>
        <p:nvPicPr>
          <p:cNvPr id="68" name="67 Imagen" descr="MONEDA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2400" y="2852936"/>
            <a:ext cx="737575" cy="714380"/>
          </a:xfrm>
          <a:prstGeom prst="rect">
            <a:avLst/>
          </a:prstGeom>
        </p:spPr>
      </p:pic>
      <p:pic>
        <p:nvPicPr>
          <p:cNvPr id="69" name="68 Imagen" descr="MONEDA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2400" y="5229200"/>
            <a:ext cx="737575" cy="714380"/>
          </a:xfrm>
          <a:prstGeom prst="rect">
            <a:avLst/>
          </a:prstGeom>
        </p:spPr>
      </p:pic>
      <p:sp>
        <p:nvSpPr>
          <p:cNvPr id="70" name="69 Flecha derecha"/>
          <p:cNvSpPr/>
          <p:nvPr/>
        </p:nvSpPr>
        <p:spPr>
          <a:xfrm>
            <a:off x="4000496" y="2214554"/>
            <a:ext cx="1571636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1 Flecha derecha"/>
          <p:cNvSpPr/>
          <p:nvPr/>
        </p:nvSpPr>
        <p:spPr>
          <a:xfrm rot="1500000">
            <a:off x="-1009988" y="471072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2 Flecha derecha"/>
          <p:cNvSpPr/>
          <p:nvPr/>
        </p:nvSpPr>
        <p:spPr>
          <a:xfrm rot="-1500000">
            <a:off x="-1009988" y="3147406"/>
            <a:ext cx="2143140" cy="4286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00392" y="1484784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sp>
        <p:nvSpPr>
          <p:cNvPr id="74" name="TextBox 73"/>
          <p:cNvSpPr txBox="1"/>
          <p:nvPr/>
        </p:nvSpPr>
        <p:spPr>
          <a:xfrm>
            <a:off x="8244408" y="393305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101683"/>
            <a:ext cx="439200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776261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111 Rectángulo"/>
          <p:cNvSpPr/>
          <p:nvPr/>
        </p:nvSpPr>
        <p:spPr>
          <a:xfrm>
            <a:off x="6840424" y="1412776"/>
            <a:ext cx="1548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112 Rectángulo"/>
          <p:cNvSpPr/>
          <p:nvPr/>
        </p:nvSpPr>
        <p:spPr>
          <a:xfrm>
            <a:off x="6808563" y="4606719"/>
            <a:ext cx="1548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4" name="113 Rectángulo"/>
          <p:cNvSpPr/>
          <p:nvPr/>
        </p:nvSpPr>
        <p:spPr>
          <a:xfrm>
            <a:off x="6801740" y="3087226"/>
            <a:ext cx="154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114 Rectángulo"/>
          <p:cNvSpPr/>
          <p:nvPr/>
        </p:nvSpPr>
        <p:spPr>
          <a:xfrm>
            <a:off x="6808563" y="4035215"/>
            <a:ext cx="1548000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48 Flecha derecha"/>
          <p:cNvSpPr/>
          <p:nvPr/>
        </p:nvSpPr>
        <p:spPr>
          <a:xfrm rot="1500000">
            <a:off x="3684317" y="4204693"/>
            <a:ext cx="468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Flecha derecha"/>
          <p:cNvSpPr/>
          <p:nvPr/>
        </p:nvSpPr>
        <p:spPr>
          <a:xfrm rot="-1500000">
            <a:off x="3684317" y="2869392"/>
            <a:ext cx="468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92045" y="5920128"/>
          <a:ext cx="2896084" cy="85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224"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1100" b="1" dirty="0">
                          <a:solidFill>
                            <a:schemeClr val="tx2"/>
                          </a:solidFill>
                        </a:rPr>
                        <a:t>Eligible</a:t>
                      </a:r>
                    </a:p>
                    <a:p>
                      <a:endParaRPr lang="en-US" sz="11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098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2"/>
                          </a:solidFill>
                        </a:rPr>
                        <a:t>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Never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Promotion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Always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400" dirty="0"/>
              <a:t>Randomly offering or promoting program</a:t>
            </a:r>
          </a:p>
        </p:txBody>
      </p:sp>
      <p:pic>
        <p:nvPicPr>
          <p:cNvPr id="3" name="2 Imagen" descr="MUND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607" y="2165007"/>
            <a:ext cx="3182587" cy="3206788"/>
          </a:xfrm>
          <a:prstGeom prst="rect">
            <a:avLst/>
          </a:prstGeom>
        </p:spPr>
      </p:pic>
      <p:pic>
        <p:nvPicPr>
          <p:cNvPr id="6" name="5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8067" y="4352553"/>
            <a:ext cx="471813" cy="488544"/>
          </a:xfrm>
          <a:prstGeom prst="rect">
            <a:avLst/>
          </a:prstGeom>
        </p:spPr>
      </p:pic>
      <p:pic>
        <p:nvPicPr>
          <p:cNvPr id="7" name="6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921" y="4702040"/>
            <a:ext cx="471813" cy="488544"/>
          </a:xfrm>
          <a:prstGeom prst="rect">
            <a:avLst/>
          </a:prstGeom>
        </p:spPr>
      </p:pic>
      <p:pic>
        <p:nvPicPr>
          <p:cNvPr id="8" name="7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01" y="3554938"/>
            <a:ext cx="471813" cy="488544"/>
          </a:xfrm>
          <a:prstGeom prst="rect">
            <a:avLst/>
          </a:prstGeom>
        </p:spPr>
      </p:pic>
      <p:pic>
        <p:nvPicPr>
          <p:cNvPr id="10" name="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5917" y="3515952"/>
            <a:ext cx="471813" cy="488544"/>
          </a:xfrm>
          <a:prstGeom prst="rect">
            <a:avLst/>
          </a:prstGeom>
        </p:spPr>
      </p:pic>
      <p:pic>
        <p:nvPicPr>
          <p:cNvPr id="11" name="10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7210" y="4571125"/>
            <a:ext cx="485198" cy="515314"/>
          </a:xfrm>
          <a:prstGeom prst="rect">
            <a:avLst/>
          </a:prstGeom>
        </p:spPr>
      </p:pic>
      <p:pic>
        <p:nvPicPr>
          <p:cNvPr id="14" name="13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9788" y="2761568"/>
            <a:ext cx="485198" cy="515314"/>
          </a:xfrm>
          <a:prstGeom prst="rect">
            <a:avLst/>
          </a:prstGeom>
        </p:spPr>
      </p:pic>
      <p:pic>
        <p:nvPicPr>
          <p:cNvPr id="16" name="15 Imagen" descr="p-amarillo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714" y="5961833"/>
            <a:ext cx="489197" cy="506545"/>
          </a:xfrm>
          <a:prstGeom prst="rect">
            <a:avLst/>
          </a:prstGeom>
        </p:spPr>
      </p:pic>
      <p:pic>
        <p:nvPicPr>
          <p:cNvPr id="17" name="16 Imagen" descr="p-rojo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8" y="5990735"/>
            <a:ext cx="475320" cy="461441"/>
          </a:xfrm>
          <a:prstGeom prst="rect">
            <a:avLst/>
          </a:prstGeom>
        </p:spPr>
      </p:pic>
      <p:pic>
        <p:nvPicPr>
          <p:cNvPr id="18" name="17 Imagen" descr="p-verdes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6136" y="5947954"/>
            <a:ext cx="503076" cy="534302"/>
          </a:xfrm>
          <a:prstGeom prst="rect">
            <a:avLst/>
          </a:prstGeom>
        </p:spPr>
      </p:pic>
      <p:pic>
        <p:nvPicPr>
          <p:cNvPr id="19" name="18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805" y="2959857"/>
            <a:ext cx="471813" cy="488544"/>
          </a:xfrm>
          <a:prstGeom prst="rect">
            <a:avLst/>
          </a:prstGeom>
        </p:spPr>
      </p:pic>
      <p:pic>
        <p:nvPicPr>
          <p:cNvPr id="20" name="1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0540" y="2261132"/>
            <a:ext cx="471813" cy="488544"/>
          </a:xfrm>
          <a:prstGeom prst="rect">
            <a:avLst/>
          </a:prstGeom>
        </p:spPr>
      </p:pic>
      <p:pic>
        <p:nvPicPr>
          <p:cNvPr id="21" name="20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168" y="2404378"/>
            <a:ext cx="471813" cy="488544"/>
          </a:xfrm>
          <a:prstGeom prst="rect">
            <a:avLst/>
          </a:prstGeom>
        </p:spPr>
      </p:pic>
      <p:pic>
        <p:nvPicPr>
          <p:cNvPr id="22" name="21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1766" y="3388484"/>
            <a:ext cx="485198" cy="515314"/>
          </a:xfrm>
          <a:prstGeom prst="rect">
            <a:avLst/>
          </a:prstGeom>
        </p:spPr>
      </p:pic>
      <p:pic>
        <p:nvPicPr>
          <p:cNvPr id="26" name="25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373" y="2524302"/>
            <a:ext cx="485198" cy="515314"/>
          </a:xfrm>
          <a:prstGeom prst="rect">
            <a:avLst/>
          </a:prstGeom>
        </p:spPr>
      </p:pic>
      <p:pic>
        <p:nvPicPr>
          <p:cNvPr id="27" name="26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47" y="3555833"/>
            <a:ext cx="485198" cy="515314"/>
          </a:xfrm>
          <a:prstGeom prst="rect">
            <a:avLst/>
          </a:prstGeom>
        </p:spPr>
      </p:pic>
      <p:pic>
        <p:nvPicPr>
          <p:cNvPr id="35" name="34 Imagen" descr="p-verde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711" y="4159142"/>
            <a:ext cx="485198" cy="515314"/>
          </a:xfrm>
          <a:prstGeom prst="rect">
            <a:avLst/>
          </a:prstGeom>
        </p:spPr>
      </p:pic>
      <p:sp>
        <p:nvSpPr>
          <p:cNvPr id="38" name="37 CuadroTexto"/>
          <p:cNvSpPr txBox="1"/>
          <p:nvPr/>
        </p:nvSpPr>
        <p:spPr>
          <a:xfrm>
            <a:off x="784977" y="1063385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Eligible units</a:t>
            </a:r>
          </a:p>
        </p:txBody>
      </p:sp>
      <p:pic>
        <p:nvPicPr>
          <p:cNvPr id="41" name="40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995" y="3627518"/>
            <a:ext cx="458429" cy="445044"/>
          </a:xfrm>
          <a:prstGeom prst="rect">
            <a:avLst/>
          </a:prstGeom>
        </p:spPr>
      </p:pic>
      <p:pic>
        <p:nvPicPr>
          <p:cNvPr id="42" name="41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0708" y="2991023"/>
            <a:ext cx="458429" cy="445044"/>
          </a:xfrm>
          <a:prstGeom prst="rect">
            <a:avLst/>
          </a:prstGeom>
        </p:spPr>
      </p:pic>
      <p:pic>
        <p:nvPicPr>
          <p:cNvPr id="43" name="42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5503" y="3936258"/>
            <a:ext cx="458429" cy="445044"/>
          </a:xfrm>
          <a:prstGeom prst="rect">
            <a:avLst/>
          </a:prstGeom>
        </p:spPr>
      </p:pic>
      <p:pic>
        <p:nvPicPr>
          <p:cNvPr id="45" name="44 Imagen" descr="p-rojos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9230" y="4054396"/>
            <a:ext cx="458429" cy="445044"/>
          </a:xfrm>
          <a:prstGeom prst="rect">
            <a:avLst/>
          </a:prstGeom>
        </p:spPr>
      </p:pic>
      <p:pic>
        <p:nvPicPr>
          <p:cNvPr id="40" name="39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3070" y="2047188"/>
            <a:ext cx="1446439" cy="1457438"/>
          </a:xfrm>
          <a:prstGeom prst="rect">
            <a:avLst/>
          </a:prstGeom>
        </p:spPr>
      </p:pic>
      <p:pic>
        <p:nvPicPr>
          <p:cNvPr id="48" name="4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1447" y="2732654"/>
            <a:ext cx="344957" cy="357190"/>
          </a:xfrm>
          <a:prstGeom prst="rect">
            <a:avLst/>
          </a:prstGeom>
        </p:spPr>
      </p:pic>
      <p:pic>
        <p:nvPicPr>
          <p:cNvPr id="51" name="50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1992" y="2140196"/>
            <a:ext cx="354745" cy="376764"/>
          </a:xfrm>
          <a:prstGeom prst="rect">
            <a:avLst/>
          </a:prstGeom>
        </p:spPr>
      </p:pic>
      <p:pic>
        <p:nvPicPr>
          <p:cNvPr id="52" name="51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5757" y="2140196"/>
            <a:ext cx="354745" cy="376764"/>
          </a:xfrm>
          <a:prstGeom prst="rect">
            <a:avLst/>
          </a:prstGeom>
        </p:spPr>
      </p:pic>
      <p:pic>
        <p:nvPicPr>
          <p:cNvPr id="53" name="52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3930" y="2686420"/>
            <a:ext cx="354745" cy="376764"/>
          </a:xfrm>
          <a:prstGeom prst="rect">
            <a:avLst/>
          </a:prstGeom>
        </p:spPr>
      </p:pic>
      <p:pic>
        <p:nvPicPr>
          <p:cNvPr id="54" name="53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1797" y="2457476"/>
            <a:ext cx="344957" cy="357190"/>
          </a:xfrm>
          <a:prstGeom prst="rect">
            <a:avLst/>
          </a:prstGeom>
        </p:spPr>
      </p:pic>
      <p:sp>
        <p:nvSpPr>
          <p:cNvPr id="55" name="54 CuadroTexto"/>
          <p:cNvSpPr txBox="1"/>
          <p:nvPr/>
        </p:nvSpPr>
        <p:spPr>
          <a:xfrm>
            <a:off x="3675959" y="914387"/>
            <a:ext cx="276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Randomize promotion/ offering the program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7121875" y="949085"/>
            <a:ext cx="1410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Enrollment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3068746" y="5223118"/>
            <a:ext cx="1512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600" dirty="0"/>
              <a:t>Promotion</a:t>
            </a:r>
          </a:p>
        </p:txBody>
      </p:sp>
      <p:pic>
        <p:nvPicPr>
          <p:cNvPr id="58" name="57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21634" y="2518639"/>
            <a:ext cx="320000" cy="310657"/>
          </a:xfrm>
          <a:prstGeom prst="rect">
            <a:avLst/>
          </a:prstGeom>
        </p:spPr>
      </p:pic>
      <p:pic>
        <p:nvPicPr>
          <p:cNvPr id="59" name="58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7674" y="2836611"/>
            <a:ext cx="344957" cy="357190"/>
          </a:xfrm>
          <a:prstGeom prst="rect">
            <a:avLst/>
          </a:prstGeom>
        </p:spPr>
      </p:pic>
      <p:pic>
        <p:nvPicPr>
          <p:cNvPr id="60" name="5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8762" y="2336545"/>
            <a:ext cx="344957" cy="357190"/>
          </a:xfrm>
          <a:prstGeom prst="rect">
            <a:avLst/>
          </a:prstGeom>
        </p:spPr>
      </p:pic>
      <p:pic>
        <p:nvPicPr>
          <p:cNvPr id="61" name="60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2662" y="3058240"/>
            <a:ext cx="344957" cy="357190"/>
          </a:xfrm>
          <a:prstGeom prst="rect">
            <a:avLst/>
          </a:prstGeom>
        </p:spPr>
      </p:pic>
      <p:pic>
        <p:nvPicPr>
          <p:cNvPr id="62" name="61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5184" y="3065555"/>
            <a:ext cx="320000" cy="310657"/>
          </a:xfrm>
          <a:prstGeom prst="rect">
            <a:avLst/>
          </a:prstGeom>
        </p:spPr>
      </p:pic>
      <p:sp>
        <p:nvSpPr>
          <p:cNvPr id="69" name="68 Flecha derecha"/>
          <p:cNvSpPr/>
          <p:nvPr/>
        </p:nvSpPr>
        <p:spPr>
          <a:xfrm>
            <a:off x="6064034" y="4404642"/>
            <a:ext cx="54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4 CuadroTexto"/>
          <p:cNvSpPr txBox="1"/>
          <p:nvPr/>
        </p:nvSpPr>
        <p:spPr>
          <a:xfrm>
            <a:off x="3068746" y="1794094"/>
            <a:ext cx="1512000" cy="3240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/>
              <a:t>No Promotion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6898888" y="3140968"/>
            <a:ext cx="1417528" cy="473461"/>
            <a:chOff x="6870149" y="3135393"/>
            <a:chExt cx="1417528" cy="473461"/>
          </a:xfrm>
        </p:grpSpPr>
        <p:pic>
          <p:nvPicPr>
            <p:cNvPr id="78" name="77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0149" y="3135393"/>
              <a:ext cx="445791" cy="473461"/>
            </a:xfrm>
            <a:prstGeom prst="rect">
              <a:avLst/>
            </a:prstGeom>
          </p:spPr>
        </p:pic>
        <p:pic>
          <p:nvPicPr>
            <p:cNvPr id="79" name="7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2257" y="3135393"/>
              <a:ext cx="445791" cy="473461"/>
            </a:xfrm>
            <a:prstGeom prst="rect">
              <a:avLst/>
            </a:prstGeom>
          </p:spPr>
        </p:pic>
        <p:pic>
          <p:nvPicPr>
            <p:cNvPr id="80" name="7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1886" y="3135393"/>
              <a:ext cx="445791" cy="473461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6876298" y="1538543"/>
            <a:ext cx="1405229" cy="1386138"/>
            <a:chOff x="6876298" y="1538543"/>
            <a:chExt cx="1405229" cy="1386138"/>
          </a:xfrm>
        </p:grpSpPr>
        <p:pic>
          <p:nvPicPr>
            <p:cNvPr id="77" name="76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298" y="1955512"/>
              <a:ext cx="433492" cy="448865"/>
            </a:xfrm>
            <a:prstGeom prst="rect">
              <a:avLst/>
            </a:prstGeom>
          </p:spPr>
        </p:pic>
        <p:pic>
          <p:nvPicPr>
            <p:cNvPr id="81" name="80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406" y="2475816"/>
              <a:ext cx="433492" cy="448865"/>
            </a:xfrm>
            <a:prstGeom prst="rect">
              <a:avLst/>
            </a:prstGeom>
          </p:spPr>
        </p:pic>
        <p:pic>
          <p:nvPicPr>
            <p:cNvPr id="82" name="81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1979" y="1538543"/>
              <a:ext cx="402130" cy="390388"/>
            </a:xfrm>
            <a:prstGeom prst="rect">
              <a:avLst/>
            </a:prstGeom>
          </p:spPr>
        </p:pic>
        <p:pic>
          <p:nvPicPr>
            <p:cNvPr id="83" name="82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48035" y="1955512"/>
              <a:ext cx="433492" cy="448865"/>
            </a:xfrm>
            <a:prstGeom prst="rect">
              <a:avLst/>
            </a:prstGeom>
          </p:spPr>
        </p:pic>
        <p:pic>
          <p:nvPicPr>
            <p:cNvPr id="84" name="83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406" y="1955512"/>
              <a:ext cx="433492" cy="448865"/>
            </a:xfrm>
            <a:prstGeom prst="rect">
              <a:avLst/>
            </a:prstGeom>
          </p:spPr>
        </p:pic>
        <p:pic>
          <p:nvPicPr>
            <p:cNvPr id="85" name="84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298" y="2475816"/>
              <a:ext cx="433492" cy="448865"/>
            </a:xfrm>
            <a:prstGeom prst="rect">
              <a:avLst/>
            </a:prstGeom>
          </p:spPr>
        </p:pic>
        <p:pic>
          <p:nvPicPr>
            <p:cNvPr id="86" name="85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4087" y="1538543"/>
              <a:ext cx="402130" cy="390388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6868870" y="4657920"/>
            <a:ext cx="1433430" cy="1457088"/>
            <a:chOff x="6868870" y="4657920"/>
            <a:chExt cx="1433430" cy="1457088"/>
          </a:xfrm>
        </p:grpSpPr>
        <p:pic>
          <p:nvPicPr>
            <p:cNvPr id="88" name="87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5019" y="4657920"/>
              <a:ext cx="433492" cy="448865"/>
            </a:xfrm>
            <a:prstGeom prst="rect">
              <a:avLst/>
            </a:prstGeom>
          </p:spPr>
        </p:pic>
        <p:pic>
          <p:nvPicPr>
            <p:cNvPr id="89" name="88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8870" y="5641547"/>
              <a:ext cx="445791" cy="473461"/>
            </a:xfrm>
            <a:prstGeom prst="rect">
              <a:avLst/>
            </a:prstGeom>
          </p:spPr>
        </p:pic>
        <p:pic>
          <p:nvPicPr>
            <p:cNvPr id="90" name="89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8929" y="5641547"/>
              <a:ext cx="445791" cy="473461"/>
            </a:xfrm>
            <a:prstGeom prst="rect">
              <a:avLst/>
            </a:prstGeom>
          </p:spPr>
        </p:pic>
        <p:pic>
          <p:nvPicPr>
            <p:cNvPr id="91" name="90 Imagen" descr="p-verdes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6509" y="5641547"/>
              <a:ext cx="445791" cy="473461"/>
            </a:xfrm>
            <a:prstGeom prst="rect">
              <a:avLst/>
            </a:prstGeom>
          </p:spPr>
        </p:pic>
        <p:pic>
          <p:nvPicPr>
            <p:cNvPr id="92" name="91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5078" y="5145566"/>
              <a:ext cx="433492" cy="448865"/>
            </a:xfrm>
            <a:prstGeom prst="rect">
              <a:avLst/>
            </a:prstGeom>
          </p:spPr>
        </p:pic>
        <p:pic>
          <p:nvPicPr>
            <p:cNvPr id="94" name="93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2658" y="4657920"/>
              <a:ext cx="433492" cy="448865"/>
            </a:xfrm>
            <a:prstGeom prst="rect">
              <a:avLst/>
            </a:prstGeom>
          </p:spPr>
        </p:pic>
        <p:pic>
          <p:nvPicPr>
            <p:cNvPr id="95" name="94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5078" y="4657920"/>
              <a:ext cx="433492" cy="448865"/>
            </a:xfrm>
            <a:prstGeom prst="rect">
              <a:avLst/>
            </a:prstGeom>
          </p:spPr>
        </p:pic>
        <p:pic>
          <p:nvPicPr>
            <p:cNvPr id="96" name="95 Imagen" descr="p-amarillos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5019" y="5145566"/>
              <a:ext cx="433492" cy="448865"/>
            </a:xfrm>
            <a:prstGeom prst="rect">
              <a:avLst/>
            </a:prstGeom>
          </p:spPr>
        </p:pic>
      </p:grpSp>
      <p:grpSp>
        <p:nvGrpSpPr>
          <p:cNvPr id="125" name="Group 124"/>
          <p:cNvGrpSpPr/>
          <p:nvPr/>
        </p:nvGrpSpPr>
        <p:grpSpPr>
          <a:xfrm>
            <a:off x="6890700" y="4098074"/>
            <a:ext cx="902189" cy="390388"/>
            <a:chOff x="6890700" y="4098074"/>
            <a:chExt cx="902189" cy="390388"/>
          </a:xfrm>
        </p:grpSpPr>
        <p:pic>
          <p:nvPicPr>
            <p:cNvPr id="93" name="92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700" y="4098074"/>
              <a:ext cx="402130" cy="390388"/>
            </a:xfrm>
            <a:prstGeom prst="rect">
              <a:avLst/>
            </a:prstGeom>
          </p:spPr>
        </p:pic>
        <p:pic>
          <p:nvPicPr>
            <p:cNvPr id="97" name="96 Imagen" descr="p-rojos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0759" y="4098074"/>
              <a:ext cx="402130" cy="390388"/>
            </a:xfrm>
            <a:prstGeom prst="rect">
              <a:avLst/>
            </a:prstGeom>
          </p:spPr>
        </p:pic>
      </p:grpSp>
      <p:pic>
        <p:nvPicPr>
          <p:cNvPr id="98" name="97 Imagen" descr="MONEDAS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74053" y="3068960"/>
            <a:ext cx="518427" cy="502124"/>
          </a:xfrm>
          <a:prstGeom prst="rect">
            <a:avLst/>
          </a:prstGeom>
        </p:spPr>
      </p:pic>
      <p:pic>
        <p:nvPicPr>
          <p:cNvPr id="99" name="98 Imagen" descr="MONEDAS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88424" y="5157192"/>
            <a:ext cx="518427" cy="502124"/>
          </a:xfrm>
          <a:prstGeom prst="rect">
            <a:avLst/>
          </a:prstGeom>
        </p:spPr>
      </p:pic>
      <p:sp>
        <p:nvSpPr>
          <p:cNvPr id="100" name="99 Flecha derecha"/>
          <p:cNvSpPr/>
          <p:nvPr/>
        </p:nvSpPr>
        <p:spPr>
          <a:xfrm>
            <a:off x="6064034" y="2475816"/>
            <a:ext cx="54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100 Imagen" descr="MUND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3070" y="3829428"/>
            <a:ext cx="1446439" cy="1457438"/>
          </a:xfrm>
          <a:prstGeom prst="rect">
            <a:avLst/>
          </a:prstGeom>
        </p:spPr>
      </p:pic>
      <p:pic>
        <p:nvPicPr>
          <p:cNvPr id="102" name="101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6427" y="4514894"/>
            <a:ext cx="344957" cy="357190"/>
          </a:xfrm>
          <a:prstGeom prst="rect">
            <a:avLst/>
          </a:prstGeom>
        </p:spPr>
      </p:pic>
      <p:pic>
        <p:nvPicPr>
          <p:cNvPr id="103" name="102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06972" y="3922436"/>
            <a:ext cx="354745" cy="376764"/>
          </a:xfrm>
          <a:prstGeom prst="rect">
            <a:avLst/>
          </a:prstGeom>
        </p:spPr>
      </p:pic>
      <p:pic>
        <p:nvPicPr>
          <p:cNvPr id="104" name="103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0737" y="3922436"/>
            <a:ext cx="354745" cy="376764"/>
          </a:xfrm>
          <a:prstGeom prst="rect">
            <a:avLst/>
          </a:prstGeom>
        </p:spPr>
      </p:pic>
      <p:pic>
        <p:nvPicPr>
          <p:cNvPr id="105" name="104 Imagen" descr="p-verdes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8910" y="4468660"/>
            <a:ext cx="354745" cy="376764"/>
          </a:xfrm>
          <a:prstGeom prst="rect">
            <a:avLst/>
          </a:prstGeom>
        </p:spPr>
      </p:pic>
      <p:pic>
        <p:nvPicPr>
          <p:cNvPr id="106" name="105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6777" y="4239716"/>
            <a:ext cx="344957" cy="357190"/>
          </a:xfrm>
          <a:prstGeom prst="rect">
            <a:avLst/>
          </a:prstGeom>
        </p:spPr>
      </p:pic>
      <p:pic>
        <p:nvPicPr>
          <p:cNvPr id="107" name="106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6614" y="4300879"/>
            <a:ext cx="320000" cy="310657"/>
          </a:xfrm>
          <a:prstGeom prst="rect">
            <a:avLst/>
          </a:prstGeom>
        </p:spPr>
      </p:pic>
      <p:pic>
        <p:nvPicPr>
          <p:cNvPr id="108" name="107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12654" y="4618851"/>
            <a:ext cx="344957" cy="357190"/>
          </a:xfrm>
          <a:prstGeom prst="rect">
            <a:avLst/>
          </a:prstGeom>
        </p:spPr>
      </p:pic>
      <p:pic>
        <p:nvPicPr>
          <p:cNvPr id="109" name="108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3742" y="4118785"/>
            <a:ext cx="344957" cy="357190"/>
          </a:xfrm>
          <a:prstGeom prst="rect">
            <a:avLst/>
          </a:prstGeom>
        </p:spPr>
      </p:pic>
      <p:pic>
        <p:nvPicPr>
          <p:cNvPr id="110" name="109 Imagen" descr="p-amarillos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7642" y="4840480"/>
            <a:ext cx="344957" cy="357190"/>
          </a:xfrm>
          <a:prstGeom prst="rect">
            <a:avLst/>
          </a:prstGeom>
        </p:spPr>
      </p:pic>
      <p:pic>
        <p:nvPicPr>
          <p:cNvPr id="111" name="110 Imagen" descr="p-rojos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0164" y="4847795"/>
            <a:ext cx="320000" cy="310657"/>
          </a:xfrm>
          <a:prstGeom prst="rect">
            <a:avLst/>
          </a:prstGeom>
        </p:spPr>
      </p:pic>
      <p:pic>
        <p:nvPicPr>
          <p:cNvPr id="118" name="117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716" y="2763389"/>
            <a:ext cx="471813" cy="488544"/>
          </a:xfrm>
          <a:prstGeom prst="rect">
            <a:avLst/>
          </a:prstGeom>
        </p:spPr>
      </p:pic>
      <p:pic>
        <p:nvPicPr>
          <p:cNvPr id="119" name="118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9603" y="4083428"/>
            <a:ext cx="471813" cy="488544"/>
          </a:xfrm>
          <a:prstGeom prst="rect">
            <a:avLst/>
          </a:prstGeom>
        </p:spPr>
      </p:pic>
      <p:pic>
        <p:nvPicPr>
          <p:cNvPr id="120" name="119 Imagen" descr="p-amarillo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1652" y="3089516"/>
            <a:ext cx="471813" cy="488544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8316416" y="393305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8388424" y="1628800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Forte" pitchFamily="66" charset="0"/>
              </a:rPr>
              <a:t>X</a:t>
            </a:r>
            <a:endParaRPr lang="en-US" sz="4000" dirty="0"/>
          </a:p>
        </p:txBody>
      </p:sp>
      <p:pic>
        <p:nvPicPr>
          <p:cNvPr id="127" name="84 Imagen" descr="DADO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9672" y="1412776"/>
            <a:ext cx="648072" cy="66225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C 0.004 -0.01065 0.01806 -0.0213 0.02292 -0.0213 C 0.054 -0.0213 0.08594 0.14537 0.08594 0.31203 C 0.08594 0.22801 0.10191 0.14537 0.11702 0.14537 C 0.13299 0.14537 0.14809 0.22939 0.14809 0.31203 C 0.14809 0.2706 0.15608 0.22801 0.16407 0.22801 C 0.17205 0.22801 0.18004 0.26944 0.18004 0.31203 C 0.18004 0.29074 0.18403 0.2706 0.18803 0.2706 C 0.19202 0.2706 0.19601 0.29189 0.19601 0.31203 C 0.19601 0.30139 0.19809 0.29074 0.2 0.29074 C 0.20105 0.29074 0.204 0.30139 0.204 0.31203 C 0.204 0.30671 0.20504 0.30139 0.20608 0.30139 C 0.20608 0.30277 0.20816 0.30671 0.20816 0.31203 C 0.20816 0.30926 0.20816 0.30671 0.20921 0.30671 C 0.20921 0.3081 0.21025 0.30949 0.21025 0.31203 C 0.21025 0.31064 0.21025 0.30926 0.21025 0.3081 C 0.21129 0.3081 0.21129 0.30949 0.21129 0.31088 C 0.21233 0.31088 0.21233 0.30949 0.21233 0.3081 C 0.21337 0.3081 0.21337 0.30949 0.21337 0.31088 " pathEditMode="relative" rAng="0" ptsTypes="fffffffffffffffffff">
                                      <p:cBhvr>
                                        <p:cTn id="10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49" grpId="0" animBg="1"/>
      <p:bldP spid="50" grpId="0" animBg="1"/>
      <p:bldP spid="38" grpId="0"/>
      <p:bldP spid="55" grpId="0"/>
      <p:bldP spid="56" grpId="0"/>
      <p:bldP spid="57" grpId="0" animBg="1"/>
      <p:bldP spid="69" grpId="0" animBg="1"/>
      <p:bldP spid="75" grpId="0" animBg="1"/>
      <p:bldP spid="100" grpId="0" animBg="1"/>
      <p:bldP spid="121" grpId="0"/>
      <p:bldP spid="1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Randomly offering or promoting program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357156" y="1582122"/>
          <a:ext cx="8501124" cy="463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Not 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%Enrolled=80%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 entire group=100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%Enrolled=30%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 entire group=80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∆Enrolled=50%</a:t>
                      </a:r>
                    </a:p>
                    <a:p>
                      <a:pPr algn="ctr"/>
                      <a:r>
                        <a:rPr lang="en-US" sz="1800" b="0" dirty="0"/>
                        <a:t>∆Y=20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Impact= 20/50%=40</a:t>
                      </a:r>
                      <a:endParaRPr lang="en-US" sz="18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dirty="0">
                        <a:solidFill>
                          <a:schemeClr val="accent3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Only 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000000"/>
                        </a:solidFill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5" name="44 Grupo"/>
          <p:cNvGrpSpPr/>
          <p:nvPr/>
        </p:nvGrpSpPr>
        <p:grpSpPr>
          <a:xfrm>
            <a:off x="2357422" y="3428788"/>
            <a:ext cx="1714512" cy="2643418"/>
            <a:chOff x="2357422" y="3428788"/>
            <a:chExt cx="1714512" cy="2643418"/>
          </a:xfrm>
        </p:grpSpPr>
        <p:pic>
          <p:nvPicPr>
            <p:cNvPr id="4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411" y="4143380"/>
              <a:ext cx="555515" cy="575215"/>
            </a:xfrm>
            <a:prstGeom prst="rect">
              <a:avLst/>
            </a:prstGeom>
          </p:spPr>
        </p:pic>
        <p:pic>
          <p:nvPicPr>
            <p:cNvPr id="5" name="4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7422" y="5465471"/>
              <a:ext cx="571276" cy="606735"/>
            </a:xfrm>
            <a:prstGeom prst="rect">
              <a:avLst/>
            </a:prstGeom>
          </p:spPr>
        </p:pic>
        <p:pic>
          <p:nvPicPr>
            <p:cNvPr id="6" name="5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154" y="5465471"/>
              <a:ext cx="571276" cy="606735"/>
            </a:xfrm>
            <a:prstGeom prst="rect">
              <a:avLst/>
            </a:prstGeom>
          </p:spPr>
        </p:pic>
        <p:pic>
          <p:nvPicPr>
            <p:cNvPr id="7" name="6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0658" y="5465471"/>
              <a:ext cx="571276" cy="606735"/>
            </a:xfrm>
            <a:prstGeom prst="rect">
              <a:avLst/>
            </a:prstGeom>
          </p:spPr>
        </p:pic>
        <p:pic>
          <p:nvPicPr>
            <p:cNvPr id="8" name="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667" y="4643446"/>
              <a:ext cx="555515" cy="575215"/>
            </a:xfrm>
            <a:prstGeom prst="rect">
              <a:avLst/>
            </a:prstGeom>
          </p:spPr>
        </p:pic>
        <p:pic>
          <p:nvPicPr>
            <p:cNvPr id="9" name="8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3174" y="3428788"/>
              <a:ext cx="515324" cy="500278"/>
            </a:xfrm>
            <a:prstGeom prst="rect">
              <a:avLst/>
            </a:prstGeom>
          </p:spPr>
        </p:pic>
        <p:pic>
          <p:nvPicPr>
            <p:cNvPr id="10" name="9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419" y="4143380"/>
              <a:ext cx="555515" cy="575215"/>
            </a:xfrm>
            <a:prstGeom prst="rect">
              <a:avLst/>
            </a:prstGeom>
          </p:spPr>
        </p:pic>
        <p:pic>
          <p:nvPicPr>
            <p:cNvPr id="11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915" y="4143380"/>
              <a:ext cx="555515" cy="575215"/>
            </a:xfrm>
            <a:prstGeom prst="rect">
              <a:avLst/>
            </a:prstGeom>
          </p:spPr>
        </p:pic>
        <p:pic>
          <p:nvPicPr>
            <p:cNvPr id="12" name="1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174" y="4643446"/>
              <a:ext cx="555515" cy="575215"/>
            </a:xfrm>
            <a:prstGeom prst="rect">
              <a:avLst/>
            </a:prstGeom>
          </p:spPr>
        </p:pic>
        <p:pic>
          <p:nvPicPr>
            <p:cNvPr id="13" name="12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4678" y="3428788"/>
              <a:ext cx="515324" cy="500278"/>
            </a:xfrm>
            <a:prstGeom prst="rect">
              <a:avLst/>
            </a:prstGeom>
          </p:spPr>
        </p:pic>
      </p:grpSp>
      <p:grpSp>
        <p:nvGrpSpPr>
          <p:cNvPr id="46" name="45 Grupo"/>
          <p:cNvGrpSpPr/>
          <p:nvPr/>
        </p:nvGrpSpPr>
        <p:grpSpPr>
          <a:xfrm>
            <a:off x="4500562" y="3428788"/>
            <a:ext cx="1769961" cy="2643418"/>
            <a:chOff x="4500562" y="3428788"/>
            <a:chExt cx="1769961" cy="2643418"/>
          </a:xfrm>
        </p:grpSpPr>
        <p:pic>
          <p:nvPicPr>
            <p:cNvPr id="24" name="2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4143380"/>
              <a:ext cx="555515" cy="575215"/>
            </a:xfrm>
            <a:prstGeom prst="rect">
              <a:avLst/>
            </a:prstGeom>
          </p:spPr>
        </p:pic>
        <p:pic>
          <p:nvPicPr>
            <p:cNvPr id="25" name="24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562" y="5465471"/>
              <a:ext cx="571276" cy="606735"/>
            </a:xfrm>
            <a:prstGeom prst="rect">
              <a:avLst/>
            </a:prstGeom>
          </p:spPr>
        </p:pic>
        <p:pic>
          <p:nvPicPr>
            <p:cNvPr id="26" name="25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2294" y="5465471"/>
              <a:ext cx="571276" cy="606735"/>
            </a:xfrm>
            <a:prstGeom prst="rect">
              <a:avLst/>
            </a:prstGeom>
          </p:spPr>
        </p:pic>
        <p:pic>
          <p:nvPicPr>
            <p:cNvPr id="27" name="26 Imagen" descr="p-verde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798" y="5465471"/>
              <a:ext cx="571276" cy="606735"/>
            </a:xfrm>
            <a:prstGeom prst="rect">
              <a:avLst/>
            </a:prstGeom>
          </p:spPr>
        </p:pic>
        <p:pic>
          <p:nvPicPr>
            <p:cNvPr id="28" name="2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6" y="4643446"/>
              <a:ext cx="555515" cy="575215"/>
            </a:xfrm>
            <a:prstGeom prst="rect">
              <a:avLst/>
            </a:prstGeom>
          </p:spPr>
        </p:pic>
        <p:pic>
          <p:nvPicPr>
            <p:cNvPr id="29" name="28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6314" y="3428788"/>
              <a:ext cx="515324" cy="500278"/>
            </a:xfrm>
            <a:prstGeom prst="rect">
              <a:avLst/>
            </a:prstGeom>
          </p:spPr>
        </p:pic>
        <p:pic>
          <p:nvPicPr>
            <p:cNvPr id="30" name="29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8" y="4143380"/>
              <a:ext cx="555515" cy="575215"/>
            </a:xfrm>
            <a:prstGeom prst="rect">
              <a:avLst/>
            </a:prstGeom>
          </p:spPr>
        </p:pic>
        <p:pic>
          <p:nvPicPr>
            <p:cNvPr id="31" name="3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4" y="4143380"/>
              <a:ext cx="555515" cy="575215"/>
            </a:xfrm>
            <a:prstGeom prst="rect">
              <a:avLst/>
            </a:prstGeom>
          </p:spPr>
        </p:pic>
        <p:pic>
          <p:nvPicPr>
            <p:cNvPr id="32" name="3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1763" y="4643446"/>
              <a:ext cx="555515" cy="575215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18" y="3428788"/>
              <a:ext cx="515324" cy="500278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6780364" y="4143380"/>
            <a:ext cx="1698523" cy="1075281"/>
            <a:chOff x="6780364" y="4143380"/>
            <a:chExt cx="1698523" cy="1075281"/>
          </a:xfrm>
        </p:grpSpPr>
        <p:pic>
          <p:nvPicPr>
            <p:cNvPr id="34" name="3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0364" y="4143380"/>
              <a:ext cx="555515" cy="575215"/>
            </a:xfrm>
            <a:prstGeom prst="rect">
              <a:avLst/>
            </a:prstGeom>
          </p:spPr>
        </p:pic>
        <p:pic>
          <p:nvPicPr>
            <p:cNvPr id="35" name="34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7620" y="4643446"/>
              <a:ext cx="555515" cy="575215"/>
            </a:xfrm>
            <a:prstGeom prst="rect">
              <a:avLst/>
            </a:prstGeom>
          </p:spPr>
        </p:pic>
        <p:pic>
          <p:nvPicPr>
            <p:cNvPr id="36" name="35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3372" y="4143380"/>
              <a:ext cx="555515" cy="575215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1868" y="4143380"/>
              <a:ext cx="555515" cy="575215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0127" y="4643446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 rot="1412938">
            <a:off x="2118982" y="3991815"/>
            <a:ext cx="2226611" cy="2312700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42 Elipse"/>
          <p:cNvSpPr/>
          <p:nvPr/>
        </p:nvSpPr>
        <p:spPr>
          <a:xfrm rot="21338171">
            <a:off x="4392422" y="5219667"/>
            <a:ext cx="2039451" cy="990730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38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1670" y="5072074"/>
            <a:ext cx="442545" cy="428628"/>
          </a:xfrm>
          <a:prstGeom prst="rect">
            <a:avLst/>
          </a:prstGeom>
        </p:spPr>
      </p:pic>
      <p:pic>
        <p:nvPicPr>
          <p:cNvPr id="40" name="39 Imagen" descr="MONED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6248" y="5857892"/>
            <a:ext cx="442545" cy="4286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660232" y="4077072"/>
            <a:ext cx="2088232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524328" y="3068960"/>
            <a:ext cx="3770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Forte" pitchFamily="66" charset="0"/>
              </a:rPr>
              <a:t>-</a:t>
            </a:r>
          </a:p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596336" y="5229200"/>
            <a:ext cx="377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Forte" pitchFamily="66" charset="0"/>
              </a:rPr>
              <a:t>-</a:t>
            </a:r>
            <a:endParaRPr lang="en-US" sz="6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8" grpId="0" animBg="1"/>
      <p:bldP spid="49" grpId="0"/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Examples: </a:t>
            </a:r>
            <a:r>
              <a:rPr lang="en-US" sz="4700" dirty="0"/>
              <a:t>Randomized Promotion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873920" y="1214422"/>
            <a:ext cx="7927932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Maternal Child Health Insurance in </a:t>
            </a:r>
            <a:r>
              <a:rPr lang="en-US" sz="3600" i="1" dirty="0"/>
              <a:t>Argentina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873920" y="2315378"/>
            <a:ext cx="8127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Intensive information campaigns</a:t>
            </a:r>
          </a:p>
        </p:txBody>
      </p:sp>
      <p:sp>
        <p:nvSpPr>
          <p:cNvPr id="11" name="10 Lágrima"/>
          <p:cNvSpPr/>
          <p:nvPr/>
        </p:nvSpPr>
        <p:spPr>
          <a:xfrm>
            <a:off x="571472" y="149500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11 Rectángulo"/>
          <p:cNvSpPr/>
          <p:nvPr/>
        </p:nvSpPr>
        <p:spPr>
          <a:xfrm>
            <a:off x="873920" y="3214686"/>
            <a:ext cx="7927932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600" dirty="0"/>
              <a:t>Community Based School Management in </a:t>
            </a:r>
            <a:r>
              <a:rPr lang="en-US" sz="3600" i="1" dirty="0"/>
              <a:t>Nepal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873920" y="4315642"/>
            <a:ext cx="8127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NGO helps with enrollment paperwork</a:t>
            </a:r>
          </a:p>
        </p:txBody>
      </p:sp>
      <p:sp>
        <p:nvSpPr>
          <p:cNvPr id="14" name="13 Lágrima"/>
          <p:cNvSpPr/>
          <p:nvPr/>
        </p:nvSpPr>
        <p:spPr>
          <a:xfrm>
            <a:off x="571472" y="349527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 bldLvl="3"/>
      <p:bldP spid="11" grpId="0" animBg="1"/>
      <p:bldP spid="12" grpId="0"/>
      <p:bldP spid="13" grpId="0" build="p" bldLvl="3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2" y="71413"/>
            <a:ext cx="8856000" cy="1588053"/>
          </a:xfrm>
        </p:spPr>
        <p:txBody>
          <a:bodyPr/>
          <a:lstStyle/>
          <a:p>
            <a:r>
              <a:rPr lang="en-US" sz="3600" dirty="0"/>
              <a:t>Community Based School Management in </a:t>
            </a:r>
            <a:r>
              <a:rPr lang="en-US" sz="3600" i="1" dirty="0"/>
              <a:t>Nepal</a:t>
            </a:r>
            <a:br>
              <a:rPr lang="en-US" sz="4400" i="1" dirty="0"/>
            </a:br>
            <a:br>
              <a:rPr lang="en-US" sz="3200" i="1" dirty="0"/>
            </a:br>
            <a:endParaRPr lang="es-AR" sz="3200" dirty="0"/>
          </a:p>
        </p:txBody>
      </p:sp>
      <p:sp>
        <p:nvSpPr>
          <p:cNvPr id="4" name="3 Rectángulo"/>
          <p:cNvSpPr/>
          <p:nvPr/>
        </p:nvSpPr>
        <p:spPr>
          <a:xfrm>
            <a:off x="576594" y="1249899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Context: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76594" y="1643050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A centralized school system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</a:rPr>
              <a:t>2003: </a:t>
            </a:r>
            <a:r>
              <a:rPr lang="en-US" sz="2400" dirty="0"/>
              <a:t>Decision to allow local administration of schools</a:t>
            </a:r>
          </a:p>
        </p:txBody>
      </p:sp>
      <p:sp>
        <p:nvSpPr>
          <p:cNvPr id="6" name="5 Lágrima"/>
          <p:cNvSpPr/>
          <p:nvPr/>
        </p:nvSpPr>
        <p:spPr>
          <a:xfrm>
            <a:off x="274146" y="142705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6 Rectángulo"/>
          <p:cNvSpPr/>
          <p:nvPr/>
        </p:nvSpPr>
        <p:spPr>
          <a:xfrm>
            <a:off x="576594" y="2428868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The program:</a:t>
            </a:r>
          </a:p>
        </p:txBody>
      </p:sp>
      <p:sp>
        <p:nvSpPr>
          <p:cNvPr id="8" name="7 Rectángulo"/>
          <p:cNvSpPr/>
          <p:nvPr/>
        </p:nvSpPr>
        <p:spPr>
          <a:xfrm>
            <a:off x="576594" y="2821675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Communities express interest to participate.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Receive monetary incentive ($1500)</a:t>
            </a:r>
          </a:p>
        </p:txBody>
      </p:sp>
      <p:sp>
        <p:nvSpPr>
          <p:cNvPr id="9" name="8 Lágrima"/>
          <p:cNvSpPr/>
          <p:nvPr/>
        </p:nvSpPr>
        <p:spPr>
          <a:xfrm>
            <a:off x="285720" y="257405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576594" y="3619998"/>
            <a:ext cx="8567406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What is the impact of local school administration on: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76594" y="4036121"/>
            <a:ext cx="8496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School enrollment, teachers absenteeism, learning quality, financial management</a:t>
            </a:r>
          </a:p>
        </p:txBody>
      </p:sp>
      <p:sp>
        <p:nvSpPr>
          <p:cNvPr id="12" name="11 Lágrima"/>
          <p:cNvSpPr/>
          <p:nvPr/>
        </p:nvSpPr>
        <p:spPr>
          <a:xfrm>
            <a:off x="285720" y="3788497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576594" y="4853767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Randomized promotion: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76594" y="5280091"/>
            <a:ext cx="8353124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NGO helps communities with enrollment paperwork.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40 communities with randomized promotion </a:t>
            </a:r>
            <a:r>
              <a:rPr lang="en-US" sz="2200" i="1" dirty="0"/>
              <a:t>(15 participate)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200" dirty="0"/>
              <a:t>40 communities without randomized promotion </a:t>
            </a:r>
            <a:r>
              <a:rPr lang="en-US" sz="2200" i="1" dirty="0"/>
              <a:t>(5 participate)</a:t>
            </a:r>
          </a:p>
        </p:txBody>
      </p:sp>
      <p:sp>
        <p:nvSpPr>
          <p:cNvPr id="15" name="14 Lágrima"/>
          <p:cNvSpPr/>
          <p:nvPr/>
        </p:nvSpPr>
        <p:spPr>
          <a:xfrm>
            <a:off x="285720" y="4998950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bldLvl="3"/>
      <p:bldP spid="6" grpId="0" animBg="1"/>
      <p:bldP spid="7" grpId="0"/>
      <p:bldP spid="8" grpId="0" uiExpand="1" build="p" bldLvl="3"/>
      <p:bldP spid="9" grpId="0" animBg="1"/>
      <p:bldP spid="10" grpId="0"/>
      <p:bldP spid="11" grpId="0" build="p" bldLvl="3"/>
      <p:bldP spid="12" grpId="0" animBg="1"/>
      <p:bldP spid="13" grpId="0"/>
      <p:bldP spid="14" grpId="0" uiExpand="1" build="p" bldLvl="3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Maternal Child Health Insurance in </a:t>
            </a:r>
            <a:r>
              <a:rPr lang="en-US" sz="3600" i="1" dirty="0"/>
              <a:t>Argentina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48032" y="1321337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/>
              <a:t>Context: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48032" y="1714488"/>
            <a:ext cx="82102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</a:rPr>
              <a:t>2001</a:t>
            </a:r>
            <a:r>
              <a:rPr lang="en-US" sz="2400" dirty="0"/>
              <a:t> financial crisis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Health insurance coverage diminishes</a:t>
            </a:r>
          </a:p>
        </p:txBody>
      </p:sp>
      <p:sp>
        <p:nvSpPr>
          <p:cNvPr id="6" name="5 Lágrima"/>
          <p:cNvSpPr/>
          <p:nvPr/>
        </p:nvSpPr>
        <p:spPr>
          <a:xfrm>
            <a:off x="345584" y="1498488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6 Rectángulo"/>
          <p:cNvSpPr/>
          <p:nvPr/>
        </p:nvSpPr>
        <p:spPr>
          <a:xfrm>
            <a:off x="648032" y="2500306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Pay for Performance (P4P) program: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2893113"/>
            <a:ext cx="82102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Change in payment system for providers. 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40% payment upon meeting quality standards</a:t>
            </a:r>
          </a:p>
        </p:txBody>
      </p:sp>
      <p:sp>
        <p:nvSpPr>
          <p:cNvPr id="9" name="8 Lágrima"/>
          <p:cNvSpPr/>
          <p:nvPr/>
        </p:nvSpPr>
        <p:spPr>
          <a:xfrm>
            <a:off x="357158" y="2645489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48032" y="3714752"/>
            <a:ext cx="8281686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What is the impact of the new provider payment system on health of pregnant women and children?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8" y="3859935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12 Rectángulo"/>
          <p:cNvSpPr/>
          <p:nvPr/>
        </p:nvSpPr>
        <p:spPr>
          <a:xfrm>
            <a:off x="648032" y="4724020"/>
            <a:ext cx="797957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Randomized promotion: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648032" y="5150344"/>
            <a:ext cx="83531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Universal program throughout the country.</a:t>
            </a:r>
          </a:p>
          <a:p>
            <a:pPr lvl="1" indent="-457200">
              <a:lnSpc>
                <a:spcPct val="90000"/>
              </a:lnSpc>
              <a:buFont typeface="Courier New" pitchFamily="49" charset="0"/>
              <a:buChar char="o"/>
            </a:pPr>
            <a:r>
              <a:rPr lang="en-US" sz="2400" dirty="0"/>
              <a:t>Randomized intensive information campaigns to inform women of the new payment system and increase the use of health services.</a:t>
            </a:r>
          </a:p>
        </p:txBody>
      </p:sp>
      <p:sp>
        <p:nvSpPr>
          <p:cNvPr id="15" name="14 Lágrima"/>
          <p:cNvSpPr/>
          <p:nvPr/>
        </p:nvSpPr>
        <p:spPr>
          <a:xfrm>
            <a:off x="357158" y="486920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3"/>
      <p:bldP spid="6" grpId="0" animBg="1"/>
      <p:bldP spid="7" grpId="0"/>
      <p:bldP spid="8" grpId="0" build="p" bldLvl="3"/>
      <p:bldP spid="9" grpId="0" animBg="1"/>
      <p:bldP spid="10" grpId="0"/>
      <p:bldP spid="12" grpId="0" animBg="1"/>
      <p:bldP spid="13" grpId="0"/>
      <p:bldP spid="14" grpId="0" build="p" bldLvl="3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Case 4: </a:t>
            </a:r>
            <a:r>
              <a:rPr lang="en-US" sz="4400" dirty="0"/>
              <a:t>Randomized Promotion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76594" y="816829"/>
            <a:ext cx="7979577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Randomized Promotion is an “Instrumental Variable” (IV)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76594" y="1606731"/>
            <a:ext cx="8496000" cy="135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A variable correlated with treatment but nothing else (i.e. randomized promotion)</a:t>
            </a:r>
          </a:p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Use 2-stage least squares (see annex)</a:t>
            </a:r>
          </a:p>
        </p:txBody>
      </p:sp>
      <p:sp>
        <p:nvSpPr>
          <p:cNvPr id="7" name="6 Lágrima"/>
          <p:cNvSpPr/>
          <p:nvPr/>
        </p:nvSpPr>
        <p:spPr>
          <a:xfrm>
            <a:off x="274146" y="952001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7 Rectángulo"/>
          <p:cNvSpPr/>
          <p:nvPr/>
        </p:nvSpPr>
        <p:spPr>
          <a:xfrm>
            <a:off x="576594" y="3192181"/>
            <a:ext cx="8496000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800" dirty="0"/>
              <a:t>When you randomly choose the units to which you </a:t>
            </a:r>
            <a:r>
              <a:rPr lang="en-US" sz="2800" dirty="0">
                <a:solidFill>
                  <a:schemeClr val="accent1"/>
                </a:solidFill>
              </a:rPr>
              <a:t>offer</a:t>
            </a:r>
            <a:r>
              <a:rPr lang="en-US" sz="2800" dirty="0"/>
              <a:t> the treatment but have less than 100% take-up</a:t>
            </a:r>
          </a:p>
        </p:txBody>
      </p:sp>
      <p:sp>
        <p:nvSpPr>
          <p:cNvPr id="9" name="8 Rectángulo"/>
          <p:cNvSpPr/>
          <p:nvPr/>
        </p:nvSpPr>
        <p:spPr>
          <a:xfrm>
            <a:off x="576594" y="4114267"/>
            <a:ext cx="8127236" cy="2243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/>
              <a:t>Using this method is equivalent to estimating the effect of </a:t>
            </a:r>
            <a:r>
              <a:rPr lang="en-US" sz="2400" dirty="0">
                <a:solidFill>
                  <a:schemeClr val="accent1"/>
                </a:solidFill>
              </a:rPr>
              <a:t>“treatment on the treated”</a:t>
            </a:r>
          </a:p>
          <a:p>
            <a:pPr lvl="1" indent="-457200">
              <a:spcBef>
                <a:spcPct val="20000"/>
              </a:spcBef>
              <a:spcAft>
                <a:spcPts val="600"/>
              </a:spcAft>
              <a:buFont typeface="Courier New" pitchFamily="49" charset="0"/>
              <a:buChar char="o"/>
              <a:defRPr/>
            </a:pPr>
            <a:r>
              <a:rPr lang="en-US" sz="2400" dirty="0">
                <a:solidFill>
                  <a:schemeClr val="accent1"/>
                </a:solidFill>
              </a:rPr>
              <a:t>How?</a:t>
            </a:r>
          </a:p>
          <a:p>
            <a:pPr marL="71120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000" dirty="0"/>
              <a:t>“promoted” group = group offered treatment.</a:t>
            </a:r>
          </a:p>
          <a:p>
            <a:pPr marL="711200" lvl="2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sz="2000" dirty="0"/>
              <a:t>“not promoted” group = group not offered treatment.</a:t>
            </a:r>
          </a:p>
        </p:txBody>
      </p:sp>
      <p:sp>
        <p:nvSpPr>
          <p:cNvPr id="10" name="9 Lágrima"/>
          <p:cNvSpPr/>
          <p:nvPr/>
        </p:nvSpPr>
        <p:spPr>
          <a:xfrm>
            <a:off x="274146" y="33746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1" name="10 Conector recto"/>
          <p:cNvCxnSpPr/>
          <p:nvPr/>
        </p:nvCxnSpPr>
        <p:spPr>
          <a:xfrm rot="5400000">
            <a:off x="842840" y="5920309"/>
            <a:ext cx="72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3"/>
      <p:bldP spid="7" grpId="0" animBg="1"/>
      <p:bldP spid="8" grpId="0"/>
      <p:bldP spid="9" grpId="0" uiExpand="1" build="p" bldLvl="4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Case 4: </a:t>
            </a:r>
            <a:r>
              <a:rPr lang="en-US" sz="3400" dirty="0" err="1"/>
              <a:t>Progresa</a:t>
            </a:r>
            <a:r>
              <a:rPr lang="en-US" sz="3400" dirty="0"/>
              <a:t> Randomized Promotion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357158" y="1071546"/>
          <a:ext cx="8501124" cy="5112395"/>
        </p:xfrm>
        <a:graphic>
          <a:graphicData uri="http://schemas.openxmlformats.org/drawingml/2006/table">
            <a:tbl>
              <a:tblPr firstRow="1" bandRow="1">
                <a:effectLst/>
                <a:tableStyleId>{21E4AEA4-8DFA-4A89-87EB-49C32662AFE0}</a:tableStyleId>
              </a:tblPr>
              <a:tblGrid>
                <a:gridCol w="171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750"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Not Promoted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Impact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5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%Enrolled=92%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</a:t>
                      </a:r>
                      <a:r>
                        <a:rPr lang="en-US" sz="1800" b="0" baseline="0" dirty="0">
                          <a:solidFill>
                            <a:schemeClr val="accent1"/>
                          </a:solidFill>
                        </a:rPr>
                        <a:t> entire group = 268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%Enrolled=0%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Average Y for</a:t>
                      </a:r>
                      <a:r>
                        <a:rPr lang="en-US" sz="1800" b="0" baseline="0" dirty="0">
                          <a:solidFill>
                            <a:schemeClr val="accent1"/>
                          </a:solidFill>
                        </a:rPr>
                        <a:t> entire group = 239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∆Enrolled=0.92</a:t>
                      </a:r>
                    </a:p>
                    <a:p>
                      <a:pPr algn="ctr"/>
                      <a:r>
                        <a:rPr lang="en-US" sz="1800" b="0" dirty="0"/>
                        <a:t>∆Y=29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1"/>
                          </a:solidFill>
                        </a:rPr>
                        <a:t>Impact= 29/0.92 </a:t>
                      </a: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+mj-lt"/>
                        </a:rPr>
                        <a:t>=31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r>
                        <a:rPr lang="en-US" sz="2000" dirty="0"/>
                        <a:t>Never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chemeClr val="accent3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926">
                <a:tc>
                  <a:txBody>
                    <a:bodyPr/>
                    <a:lstStyle/>
                    <a:p>
                      <a:r>
                        <a:rPr lang="en-US" sz="2000" dirty="0"/>
                        <a:t>Enroll if Encouraged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Forte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3587">
                <a:tc>
                  <a:txBody>
                    <a:bodyPr/>
                    <a:lstStyle/>
                    <a:p>
                      <a:r>
                        <a:rPr lang="en-US" sz="2000" dirty="0"/>
                        <a:t>Always Enroll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  <a:endParaRPr lang="en-US" sz="6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000000"/>
                          </a:solidFill>
                          <a:latin typeface="Forte" pitchFamily="66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51 Grupo"/>
          <p:cNvGrpSpPr/>
          <p:nvPr/>
        </p:nvGrpSpPr>
        <p:grpSpPr>
          <a:xfrm>
            <a:off x="7000892" y="4000504"/>
            <a:ext cx="1127019" cy="1075281"/>
            <a:chOff x="6816484" y="3796040"/>
            <a:chExt cx="1127019" cy="1075281"/>
          </a:xfrm>
        </p:grpSpPr>
        <p:pic>
          <p:nvPicPr>
            <p:cNvPr id="34" name="3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484" y="3796040"/>
              <a:ext cx="555515" cy="575215"/>
            </a:xfrm>
            <a:prstGeom prst="rect">
              <a:avLst/>
            </a:prstGeom>
          </p:spPr>
        </p:pic>
        <p:pic>
          <p:nvPicPr>
            <p:cNvPr id="37" name="36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7988" y="3796040"/>
              <a:ext cx="555515" cy="575215"/>
            </a:xfrm>
            <a:prstGeom prst="rect">
              <a:avLst/>
            </a:prstGeom>
          </p:spPr>
        </p:pic>
        <p:pic>
          <p:nvPicPr>
            <p:cNvPr id="38" name="3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3674" y="4296106"/>
              <a:ext cx="555515" cy="575215"/>
            </a:xfrm>
            <a:prstGeom prst="rect">
              <a:avLst/>
            </a:prstGeom>
          </p:spPr>
        </p:pic>
      </p:grpSp>
      <p:sp>
        <p:nvSpPr>
          <p:cNvPr id="42" name="41 Elipse"/>
          <p:cNvSpPr/>
          <p:nvPr/>
        </p:nvSpPr>
        <p:spPr>
          <a:xfrm>
            <a:off x="2071670" y="4000504"/>
            <a:ext cx="2143140" cy="1214446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35 Grupo"/>
          <p:cNvGrpSpPr/>
          <p:nvPr/>
        </p:nvGrpSpPr>
        <p:grpSpPr>
          <a:xfrm>
            <a:off x="2500298" y="3286124"/>
            <a:ext cx="1127019" cy="1861099"/>
            <a:chOff x="2516287" y="3021214"/>
            <a:chExt cx="1127019" cy="1861099"/>
          </a:xfrm>
        </p:grpSpPr>
        <p:pic>
          <p:nvPicPr>
            <p:cNvPr id="4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287" y="3853917"/>
              <a:ext cx="555515" cy="575215"/>
            </a:xfrm>
            <a:prstGeom prst="rect">
              <a:avLst/>
            </a:prstGeom>
          </p:spPr>
        </p:pic>
        <p:pic>
          <p:nvPicPr>
            <p:cNvPr id="8" name="7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3477" y="4307098"/>
              <a:ext cx="555515" cy="575215"/>
            </a:xfrm>
            <a:prstGeom prst="rect">
              <a:avLst/>
            </a:prstGeom>
          </p:spPr>
        </p:pic>
        <p:pic>
          <p:nvPicPr>
            <p:cNvPr id="11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7791" y="3853917"/>
              <a:ext cx="555515" cy="575215"/>
            </a:xfrm>
            <a:prstGeom prst="rect">
              <a:avLst/>
            </a:prstGeom>
          </p:spPr>
        </p:pic>
        <p:pic>
          <p:nvPicPr>
            <p:cNvPr id="33" name="3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6287" y="3021214"/>
              <a:ext cx="515324" cy="500278"/>
            </a:xfrm>
            <a:prstGeom prst="rect">
              <a:avLst/>
            </a:prstGeom>
          </p:spPr>
        </p:pic>
      </p:grpSp>
      <p:pic>
        <p:nvPicPr>
          <p:cNvPr id="55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4572008"/>
            <a:ext cx="555515" cy="575215"/>
          </a:xfrm>
          <a:prstGeom prst="rect">
            <a:avLst/>
          </a:prstGeom>
        </p:spPr>
      </p:pic>
      <p:grpSp>
        <p:nvGrpSpPr>
          <p:cNvPr id="58" name="35 Grupo"/>
          <p:cNvGrpSpPr/>
          <p:nvPr/>
        </p:nvGrpSpPr>
        <p:grpSpPr>
          <a:xfrm>
            <a:off x="4357686" y="3286124"/>
            <a:ext cx="1555647" cy="1861099"/>
            <a:chOff x="2516287" y="3021214"/>
            <a:chExt cx="1555647" cy="1861099"/>
          </a:xfrm>
        </p:grpSpPr>
        <p:pic>
          <p:nvPicPr>
            <p:cNvPr id="61" name="3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915" y="3807032"/>
              <a:ext cx="555515" cy="575215"/>
            </a:xfrm>
            <a:prstGeom prst="rect">
              <a:avLst/>
            </a:prstGeom>
          </p:spPr>
        </p:pic>
        <p:pic>
          <p:nvPicPr>
            <p:cNvPr id="64" name="10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419" y="3807032"/>
              <a:ext cx="555515" cy="575215"/>
            </a:xfrm>
            <a:prstGeom prst="rect">
              <a:avLst/>
            </a:prstGeom>
          </p:spPr>
        </p:pic>
        <p:pic>
          <p:nvPicPr>
            <p:cNvPr id="65" name="11 Imagen" descr="p-amarillos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3477" y="4307098"/>
              <a:ext cx="555515" cy="575215"/>
            </a:xfrm>
            <a:prstGeom prst="rect">
              <a:avLst/>
            </a:prstGeom>
          </p:spPr>
        </p:pic>
        <p:pic>
          <p:nvPicPr>
            <p:cNvPr id="66" name="32 Imagen" descr="p-rojos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6287" y="3021214"/>
              <a:ext cx="515324" cy="500278"/>
            </a:xfrm>
            <a:prstGeom prst="rect">
              <a:avLst/>
            </a:prstGeom>
          </p:spPr>
        </p:pic>
      </p:grpSp>
      <p:pic>
        <p:nvPicPr>
          <p:cNvPr id="68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4808" y="4567246"/>
            <a:ext cx="555515" cy="575215"/>
          </a:xfrm>
          <a:prstGeom prst="rect">
            <a:avLst/>
          </a:prstGeom>
        </p:spPr>
      </p:pic>
      <p:pic>
        <p:nvPicPr>
          <p:cNvPr id="69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16" y="4500570"/>
            <a:ext cx="555515" cy="575215"/>
          </a:xfrm>
          <a:prstGeom prst="rect">
            <a:avLst/>
          </a:prstGeom>
        </p:spPr>
      </p:pic>
      <p:pic>
        <p:nvPicPr>
          <p:cNvPr id="26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8514" y="4586083"/>
            <a:ext cx="555515" cy="575215"/>
          </a:xfrm>
          <a:prstGeom prst="rect">
            <a:avLst/>
          </a:prstGeom>
        </p:spPr>
      </p:pic>
      <p:pic>
        <p:nvPicPr>
          <p:cNvPr id="27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68" y="4071942"/>
            <a:ext cx="555515" cy="575215"/>
          </a:xfrm>
          <a:prstGeom prst="rect">
            <a:avLst/>
          </a:prstGeom>
        </p:spPr>
      </p:pic>
      <p:pic>
        <p:nvPicPr>
          <p:cNvPr id="30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9586" y="4500570"/>
            <a:ext cx="555515" cy="575215"/>
          </a:xfrm>
          <a:prstGeom prst="rect">
            <a:avLst/>
          </a:prstGeom>
        </p:spPr>
      </p:pic>
      <p:pic>
        <p:nvPicPr>
          <p:cNvPr id="31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2462" y="4000504"/>
            <a:ext cx="555515" cy="575215"/>
          </a:xfrm>
          <a:prstGeom prst="rect">
            <a:avLst/>
          </a:prstGeom>
        </p:spPr>
      </p:pic>
      <p:pic>
        <p:nvPicPr>
          <p:cNvPr id="32" name="7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6380" y="4572008"/>
            <a:ext cx="555515" cy="575215"/>
          </a:xfrm>
          <a:prstGeom prst="rect">
            <a:avLst/>
          </a:prstGeom>
        </p:spPr>
      </p:pic>
      <p:pic>
        <p:nvPicPr>
          <p:cNvPr id="35" name="10 Imagen" descr="p-amarillo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4000504"/>
            <a:ext cx="555515" cy="575215"/>
          </a:xfrm>
          <a:prstGeom prst="rect">
            <a:avLst/>
          </a:prstGeom>
        </p:spPr>
      </p:pic>
      <p:pic>
        <p:nvPicPr>
          <p:cNvPr id="47" name="40 Imagen" descr="MONED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232" y="4214818"/>
            <a:ext cx="442545" cy="4286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660232" y="4077072"/>
            <a:ext cx="2088232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Case 4: </a:t>
            </a:r>
            <a:r>
              <a:rPr lang="en-US" dirty="0"/>
              <a:t>Randomized Promotion</a:t>
            </a:r>
          </a:p>
        </p:txBody>
      </p:sp>
      <p:graphicFrame>
        <p:nvGraphicFramePr>
          <p:cNvPr id="12" name="11 Tabla"/>
          <p:cNvGraphicFramePr>
            <a:graphicFrameLocks noGrp="1"/>
          </p:cNvGraphicFramePr>
          <p:nvPr/>
        </p:nvGraphicFramePr>
        <p:xfrm>
          <a:off x="2357422" y="2143116"/>
          <a:ext cx="43934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Instrumental Variables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29.8**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Instrumental Variables with Controls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30.4**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16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572430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42842" y="1071546"/>
            <a:ext cx="7416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Randomized Promotion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309919" y="1951120"/>
            <a:ext cx="3960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Randomized Promotion </a:t>
            </a:r>
            <a:r>
              <a:rPr lang="en-US" sz="2400" dirty="0"/>
              <a:t>needs to be an effective promotion strategy</a:t>
            </a:r>
          </a:p>
          <a:p>
            <a:r>
              <a:rPr lang="en-US" sz="2400" i="1" dirty="0"/>
              <a:t>(Pilot test in advance!)</a:t>
            </a:r>
            <a:endParaRPr lang="en-US" sz="2400" b="1" i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309919" y="3661680"/>
            <a:ext cx="3960000" cy="1998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Promotion strategy will help understand how to increase enrollment in addition to impact of the program.</a:t>
            </a:r>
            <a:endParaRPr lang="en-US" sz="24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547501" y="2686161"/>
            <a:ext cx="3960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Strategy depends on success and validity of promotion.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4547501" y="4045458"/>
            <a:ext cx="3960000" cy="19389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Strategy estimates a </a:t>
            </a:r>
            <a:r>
              <a:rPr lang="en-US" sz="2400" b="1" dirty="0">
                <a:latin typeface="+mj-lt"/>
              </a:rPr>
              <a:t>local</a:t>
            </a:r>
            <a:r>
              <a:rPr lang="en-US" sz="2400" b="1" dirty="0"/>
              <a:t> </a:t>
            </a:r>
            <a:r>
              <a:rPr lang="en-US" sz="2400" dirty="0"/>
              <a:t>average treatment effect. Impact estimate valid only for the </a:t>
            </a:r>
            <a:r>
              <a:rPr lang="en-US" sz="2400" b="1" dirty="0">
                <a:latin typeface="+mj-lt"/>
              </a:rPr>
              <a:t>triangle hat </a:t>
            </a:r>
            <a:r>
              <a:rPr lang="en-US" sz="2400" dirty="0"/>
              <a:t>type of beneficiaries.</a:t>
            </a:r>
            <a:endParaRPr lang="en-US" sz="24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10" name="22 CuadroTexto"/>
          <p:cNvSpPr txBox="1"/>
          <p:nvPr/>
        </p:nvSpPr>
        <p:spPr>
          <a:xfrm>
            <a:off x="4500562" y="2000240"/>
            <a:ext cx="3960000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Don’t exclude anyone but…</a:t>
            </a:r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101683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776261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804485" y="-732903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7158" y="4418966"/>
            <a:ext cx="392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Causal</a:t>
            </a:r>
            <a:r>
              <a:rPr lang="en-US" sz="4800" b="1" dirty="0"/>
              <a:t> Inference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857752" y="1857364"/>
            <a:ext cx="392909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Counterfactuals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4139952" y="3024185"/>
            <a:ext cx="464689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Incorrect Counterfactuals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857752" y="3665527"/>
            <a:ext cx="392909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Before &amp; After </a:t>
            </a:r>
            <a:r>
              <a:rPr lang="en-US" sz="1600" b="1" dirty="0">
                <a:solidFill>
                  <a:schemeClr val="accent1"/>
                </a:solidFill>
              </a:rPr>
              <a:t>(Pre &amp; Post)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57752" y="4205270"/>
            <a:ext cx="3929090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Enrolled &amp; Not Enrolled </a:t>
            </a:r>
            <a:r>
              <a:rPr lang="en-US" sz="1600" b="1" dirty="0">
                <a:solidFill>
                  <a:schemeClr val="accent1"/>
                </a:solidFill>
              </a:rPr>
              <a:t>(Apples &amp; Oranges)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Discontinuity Design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1983930"/>
            <a:ext cx="2664000" cy="115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Anti-poverty Programs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3436233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Pensions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4427623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Education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71538" y="5627252"/>
            <a:ext cx="2664000" cy="6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None/>
            </a:pPr>
            <a:r>
              <a:rPr lang="en-US" sz="3000" dirty="0"/>
              <a:t>Agriculture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263769" y="785794"/>
            <a:ext cx="8594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social programs select beneficiaries using an 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index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score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13 Flecha derecha"/>
          <p:cNvSpPr/>
          <p:nvPr/>
        </p:nvSpPr>
        <p:spPr>
          <a:xfrm>
            <a:off x="3997686" y="2361930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Flecha derecha"/>
          <p:cNvSpPr/>
          <p:nvPr/>
        </p:nvSpPr>
        <p:spPr>
          <a:xfrm>
            <a:off x="3997686" y="350626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4500563" y="2159445"/>
            <a:ext cx="4357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Targeted to households below a given poverty index/income</a:t>
            </a:r>
            <a:endParaRPr lang="en-US" sz="2200" i="1" dirty="0"/>
          </a:p>
        </p:txBody>
      </p:sp>
      <p:sp>
        <p:nvSpPr>
          <p:cNvPr id="18" name="17 Flecha derecha"/>
          <p:cNvSpPr/>
          <p:nvPr/>
        </p:nvSpPr>
        <p:spPr>
          <a:xfrm>
            <a:off x="3997686" y="4497654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Flecha derecha"/>
          <p:cNvSpPr/>
          <p:nvPr/>
        </p:nvSpPr>
        <p:spPr>
          <a:xfrm>
            <a:off x="3997686" y="5697283"/>
            <a:ext cx="360000" cy="36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CuadroTexto"/>
          <p:cNvSpPr txBox="1"/>
          <p:nvPr/>
        </p:nvSpPr>
        <p:spPr>
          <a:xfrm>
            <a:off x="4500562" y="3302501"/>
            <a:ext cx="4357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Targeted to population above a certain age</a:t>
            </a:r>
            <a:endParaRPr lang="en-US" sz="2200" i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4500562" y="4145734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Scholarships targeted to students with high scores on standarized text</a:t>
            </a:r>
            <a:endParaRPr lang="en-US" sz="2200" i="1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500562" y="5321400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Fertilizer program targeted to small farms less than given number of hectares)</a:t>
            </a:r>
            <a:endParaRPr lang="en-US" sz="22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12" grpId="0"/>
      <p:bldP spid="14" grpId="0" animBg="1"/>
      <p:bldP spid="15" grpId="0" animBg="1"/>
      <p:bldP spid="16" grpId="0"/>
      <p:bldP spid="18" grpId="0" animBg="1"/>
      <p:bldP spid="19" grpId="0" animBg="1"/>
      <p:bldP spid="22" grpId="0"/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Example: </a:t>
            </a:r>
            <a:r>
              <a:rPr lang="en-US" sz="4000" dirty="0"/>
              <a:t>Effect of fertilizer program on agriculture production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85720" y="2072978"/>
            <a:ext cx="864399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Improve school attendance for poor students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285720" y="2072978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5720" y="1487527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Goal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285720" y="3657261"/>
            <a:ext cx="8643998" cy="8617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14350" indent="-514350">
              <a:buFont typeface="Courier New" pitchFamily="49" charset="0"/>
              <a:buChar char="o"/>
            </a:pPr>
            <a:r>
              <a:rPr lang="en-US" sz="2500" dirty="0"/>
              <a:t>Households with a score (Pa) of assets ≤50 are </a:t>
            </a:r>
            <a:r>
              <a:rPr lang="en-US" sz="2500" dirty="0">
                <a:solidFill>
                  <a:schemeClr val="accent1"/>
                </a:solidFill>
              </a:rPr>
              <a:t>poor</a:t>
            </a:r>
          </a:p>
          <a:p>
            <a:pPr marL="514350" indent="-514350">
              <a:buFont typeface="Courier New" pitchFamily="49" charset="0"/>
              <a:buChar char="o"/>
            </a:pPr>
            <a:r>
              <a:rPr lang="en-US" sz="2500" dirty="0"/>
              <a:t>Households  with a score (Pa) of assets &gt;50 are not poor</a:t>
            </a:r>
          </a:p>
        </p:txBody>
      </p:sp>
      <p:cxnSp>
        <p:nvCxnSpPr>
          <p:cNvPr id="13" name="12 Conector recto"/>
          <p:cNvCxnSpPr/>
          <p:nvPr/>
        </p:nvCxnSpPr>
        <p:spPr>
          <a:xfrm>
            <a:off x="285720" y="3657261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85720" y="3071810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285720" y="5406110"/>
            <a:ext cx="8572560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Poor households receive scholarships to send children to school </a:t>
            </a:r>
          </a:p>
        </p:txBody>
      </p:sp>
      <p:cxnSp>
        <p:nvCxnSpPr>
          <p:cNvPr id="16" name="15 Conector recto"/>
          <p:cNvCxnSpPr/>
          <p:nvPr/>
        </p:nvCxnSpPr>
        <p:spPr>
          <a:xfrm>
            <a:off x="285720" y="5406110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85720" y="4820659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Intervention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3"/>
      <p:bldP spid="11" grpId="0"/>
      <p:bldP spid="12" grpId="0" uiExpand="1" build="p" bldLvl="3"/>
      <p:bldP spid="14" grpId="0"/>
      <p:bldP spid="15" grpId="0" build="p" bldLvl="3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slide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570"/>
            <a:ext cx="9115890" cy="578645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600" dirty="0"/>
              <a:t>Regression Discontinuity </a:t>
            </a:r>
            <a:br>
              <a:rPr lang="en-US" sz="3600" dirty="0"/>
            </a:br>
            <a:r>
              <a:rPr lang="en-US" sz="3600" dirty="0"/>
              <a:t>Design-Baseline</a:t>
            </a:r>
          </a:p>
        </p:txBody>
      </p:sp>
      <p:cxnSp>
        <p:nvCxnSpPr>
          <p:cNvPr id="5" name="4 Conector recto"/>
          <p:cNvCxnSpPr/>
          <p:nvPr/>
        </p:nvCxnSpPr>
        <p:spPr>
          <a:xfrm rot="5400000" flipH="1" flipV="1">
            <a:off x="2285984" y="3929090"/>
            <a:ext cx="4572032" cy="0"/>
          </a:xfrm>
          <a:prstGeom prst="line">
            <a:avLst/>
          </a:prstGeom>
          <a:ln w="285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Flecha derecha"/>
          <p:cNvSpPr/>
          <p:nvPr/>
        </p:nvSpPr>
        <p:spPr>
          <a:xfrm>
            <a:off x="4643438" y="4786346"/>
            <a:ext cx="1643074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eligible</a:t>
            </a:r>
          </a:p>
        </p:txBody>
      </p:sp>
      <p:sp>
        <p:nvSpPr>
          <p:cNvPr id="8" name="7 Flecha derecha"/>
          <p:cNvSpPr/>
          <p:nvPr/>
        </p:nvSpPr>
        <p:spPr>
          <a:xfrm flipH="1">
            <a:off x="3214678" y="5286412"/>
            <a:ext cx="1285884" cy="78581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Eligible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3600" dirty="0"/>
              <a:t>Regression Discontinuity </a:t>
            </a:r>
            <a:br>
              <a:rPr lang="en-US" sz="3600" dirty="0"/>
            </a:br>
            <a:r>
              <a:rPr lang="en-US" sz="3600" dirty="0"/>
              <a:t>Design-Post Intervention</a:t>
            </a:r>
          </a:p>
        </p:txBody>
      </p:sp>
      <p:pic>
        <p:nvPicPr>
          <p:cNvPr id="6" name="5 Imagen" descr="slide11.png"/>
          <p:cNvPicPr>
            <a:picLocks noChangeAspect="1"/>
          </p:cNvPicPr>
          <p:nvPr/>
        </p:nvPicPr>
        <p:blipFill>
          <a:blip r:embed="rId2" cstate="print"/>
          <a:srcRect t="1250" b="1250"/>
          <a:stretch>
            <a:fillRect/>
          </a:stretch>
        </p:blipFill>
        <p:spPr>
          <a:xfrm>
            <a:off x="0" y="1285860"/>
            <a:ext cx="9144000" cy="557214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9" name="8 CuadroTexto"/>
          <p:cNvSpPr txBox="1"/>
          <p:nvPr/>
        </p:nvSpPr>
        <p:spPr>
          <a:xfrm>
            <a:off x="7215206" y="5143512"/>
            <a:ext cx="127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IMPACT</a:t>
            </a:r>
          </a:p>
        </p:txBody>
      </p:sp>
      <p:sp>
        <p:nvSpPr>
          <p:cNvPr id="7" name="29 Cerrar corchete"/>
          <p:cNvSpPr/>
          <p:nvPr/>
        </p:nvSpPr>
        <p:spPr>
          <a:xfrm>
            <a:off x="4714876" y="3571876"/>
            <a:ext cx="357190" cy="10001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5214942" y="4071942"/>
            <a:ext cx="1928826" cy="1285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8032" y="1001491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We have a continuous eligibility index with a defined cut-off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1901835"/>
            <a:ext cx="813881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≤ cutoff are </a:t>
            </a:r>
            <a:r>
              <a:rPr lang="en-US" sz="2400" dirty="0">
                <a:solidFill>
                  <a:schemeClr val="accent1"/>
                </a:solidFill>
              </a:rPr>
              <a:t>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&gt; cutoff are </a:t>
            </a:r>
            <a:r>
              <a:rPr lang="en-US" sz="2400" dirty="0">
                <a:solidFill>
                  <a:schemeClr val="accent1"/>
                </a:solidFill>
              </a:rPr>
              <a:t>not-eligible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Or </a:t>
            </a:r>
            <a:r>
              <a:rPr lang="en-US" sz="2400" dirty="0">
                <a:solidFill>
                  <a:schemeClr val="accent1"/>
                </a:solidFill>
              </a:rPr>
              <a:t>vice-versa</a:t>
            </a:r>
          </a:p>
        </p:txBody>
      </p:sp>
      <p:sp>
        <p:nvSpPr>
          <p:cNvPr id="9" name="8 Lágrima"/>
          <p:cNvSpPr/>
          <p:nvPr/>
        </p:nvSpPr>
        <p:spPr>
          <a:xfrm>
            <a:off x="345583" y="11812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59606" y="3429000"/>
            <a:ext cx="813881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Intuitive explanation of the method: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9606" y="3890325"/>
            <a:ext cx="813881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Units just above the cut-off point are very similar to units just below it – </a:t>
            </a:r>
            <a:r>
              <a:rPr lang="en-US" sz="2400" i="1" dirty="0"/>
              <a:t>good comparison.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Compare outcomes </a:t>
            </a:r>
            <a:r>
              <a:rPr lang="en-US" sz="2400" i="1" dirty="0">
                <a:solidFill>
                  <a:schemeClr val="accent1"/>
                </a:solidFill>
              </a:rPr>
              <a:t>Y </a:t>
            </a:r>
            <a:r>
              <a:rPr lang="en-US" sz="2400" dirty="0"/>
              <a:t>for units just </a:t>
            </a:r>
            <a:r>
              <a:rPr lang="en-US" sz="2400" i="1" dirty="0"/>
              <a:t>above and below </a:t>
            </a:r>
            <a:r>
              <a:rPr lang="en-US" sz="2400" dirty="0"/>
              <a:t>the cut-off point.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7" y="3574954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3"/>
      <p:bldP spid="9" grpId="0" animBg="1"/>
      <p:bldP spid="10" grpId="0"/>
      <p:bldP spid="11" grpId="0" uiExpand="1" build="p" bldLvl="3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8032" y="928670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We have a continuous eligibility index with a defined cut-off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48032" y="1785926"/>
            <a:ext cx="813881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≤ cutoff are </a:t>
            </a:r>
            <a:r>
              <a:rPr lang="en-US" sz="2400" dirty="0">
                <a:solidFill>
                  <a:schemeClr val="accent1"/>
                </a:solidFill>
              </a:rPr>
              <a:t>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Households with a score &gt; cutoff are </a:t>
            </a:r>
            <a:r>
              <a:rPr lang="en-US" sz="2400" dirty="0">
                <a:solidFill>
                  <a:schemeClr val="accent1"/>
                </a:solidFill>
              </a:rPr>
              <a:t>not eligible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Or </a:t>
            </a:r>
            <a:r>
              <a:rPr lang="en-US" sz="2400" dirty="0">
                <a:solidFill>
                  <a:schemeClr val="accent1"/>
                </a:solidFill>
              </a:rPr>
              <a:t>vice-versa</a:t>
            </a:r>
          </a:p>
        </p:txBody>
      </p:sp>
      <p:sp>
        <p:nvSpPr>
          <p:cNvPr id="9" name="8 Lágrima"/>
          <p:cNvSpPr/>
          <p:nvPr/>
        </p:nvSpPr>
        <p:spPr>
          <a:xfrm>
            <a:off x="345583" y="107154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9 Rectángulo"/>
          <p:cNvSpPr/>
          <p:nvPr/>
        </p:nvSpPr>
        <p:spPr>
          <a:xfrm>
            <a:off x="659606" y="3071810"/>
            <a:ext cx="813881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/>
              <a:t>Intuitive explanation of the method: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9606" y="3499985"/>
            <a:ext cx="813881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Units just above the cut-off point are very similar to units just below it – </a:t>
            </a:r>
            <a:r>
              <a:rPr lang="en-US" sz="2400" i="1" dirty="0"/>
              <a:t>good comparison.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Compare outcomes </a:t>
            </a:r>
            <a:r>
              <a:rPr lang="en-US" sz="2400" i="1" dirty="0">
                <a:solidFill>
                  <a:schemeClr val="accent1"/>
                </a:solidFill>
              </a:rPr>
              <a:t>Y </a:t>
            </a:r>
            <a:r>
              <a:rPr lang="en-US" sz="2400" dirty="0"/>
              <a:t>for units just </a:t>
            </a:r>
            <a:r>
              <a:rPr lang="en-US" sz="2400" i="1" dirty="0"/>
              <a:t>above and below </a:t>
            </a:r>
            <a:r>
              <a:rPr lang="en-US" sz="2400" dirty="0"/>
              <a:t>the cut-off point.</a:t>
            </a:r>
          </a:p>
        </p:txBody>
      </p:sp>
      <p:sp>
        <p:nvSpPr>
          <p:cNvPr id="12" name="11 Lágrima"/>
          <p:cNvSpPr/>
          <p:nvPr/>
        </p:nvSpPr>
        <p:spPr>
          <a:xfrm>
            <a:off x="357158" y="3214686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3" name="13 Grupo"/>
          <p:cNvGrpSpPr/>
          <p:nvPr/>
        </p:nvGrpSpPr>
        <p:grpSpPr>
          <a:xfrm>
            <a:off x="3571868" y="4643446"/>
            <a:ext cx="3935449" cy="2214554"/>
            <a:chOff x="4570830" y="3647912"/>
            <a:chExt cx="2935317" cy="2718081"/>
          </a:xfrm>
        </p:grpSpPr>
        <p:pic>
          <p:nvPicPr>
            <p:cNvPr id="5" name="4 Imagen" descr="notes-smal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2679">
              <a:off x="4570830" y="3647912"/>
              <a:ext cx="2935317" cy="2718081"/>
            </a:xfrm>
            <a:prstGeom prst="rect">
              <a:avLst/>
            </a:prstGeom>
          </p:spPr>
        </p:pic>
        <p:sp>
          <p:nvSpPr>
            <p:cNvPr id="6" name="5 CuadroTexto"/>
            <p:cNvSpPr txBox="1"/>
            <p:nvPr/>
          </p:nvSpPr>
          <p:spPr>
            <a:xfrm rot="206111">
              <a:off x="4770644" y="4219149"/>
              <a:ext cx="2587171" cy="193899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000" dirty="0">
                  <a:latin typeface="+mj-lt"/>
                  <a:cs typeface="MV Boli" pitchFamily="2" charset="0"/>
                </a:rPr>
                <a:t>For a discontinuity design, you need: </a:t>
              </a:r>
            </a:p>
            <a:p>
              <a:pPr marL="457200" indent="-457200">
                <a:buAutoNum type="arabicParenR"/>
              </a:pPr>
              <a:r>
                <a:rPr lang="en-US" sz="2000" dirty="0">
                  <a:latin typeface="+mj-lt"/>
                  <a:cs typeface="MV Boli" pitchFamily="2" charset="0"/>
                </a:rPr>
                <a:t>Continuous eligibility index</a:t>
              </a:r>
            </a:p>
            <a:p>
              <a:pPr marL="457200" indent="-457200">
                <a:buAutoNum type="arabicParenR"/>
              </a:pPr>
              <a:r>
                <a:rPr lang="en-US" sz="2000" dirty="0">
                  <a:latin typeface="+mj-lt"/>
                  <a:cs typeface="MV Boli" pitchFamily="2" charset="0"/>
                </a:rPr>
                <a:t>Clearly defines eligibility cut-off.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bldLvl="3"/>
      <p:bldP spid="9" grpId="0" animBg="1"/>
      <p:bldP spid="10" grpId="0"/>
      <p:bldP spid="11" grpId="0" build="p" bldLvl="3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862346" y="1101195"/>
            <a:ext cx="7138678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dirty="0"/>
              <a:t>Eligibility for </a:t>
            </a:r>
            <a:r>
              <a:rPr lang="en-US" sz="3200" dirty="0" err="1"/>
              <a:t>Progresa</a:t>
            </a:r>
            <a:r>
              <a:rPr lang="en-US" sz="3200" dirty="0"/>
              <a:t> is based on national poverty index</a:t>
            </a:r>
          </a:p>
        </p:txBody>
      </p:sp>
      <p:sp>
        <p:nvSpPr>
          <p:cNvPr id="10" name="9 Lágrima"/>
          <p:cNvSpPr/>
          <p:nvPr/>
        </p:nvSpPr>
        <p:spPr>
          <a:xfrm>
            <a:off x="571472" y="1342531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12 Lágrima"/>
          <p:cNvSpPr/>
          <p:nvPr/>
        </p:nvSpPr>
        <p:spPr>
          <a:xfrm>
            <a:off x="559897" y="2735778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13 Rectángulo"/>
          <p:cNvSpPr/>
          <p:nvPr/>
        </p:nvSpPr>
        <p:spPr>
          <a:xfrm>
            <a:off x="857224" y="2571744"/>
            <a:ext cx="713867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3200" dirty="0"/>
              <a:t>Household is poor if score ≤ 750</a:t>
            </a:r>
          </a:p>
        </p:txBody>
      </p:sp>
      <p:sp>
        <p:nvSpPr>
          <p:cNvPr id="16" name="15 Lágrima"/>
          <p:cNvSpPr/>
          <p:nvPr/>
        </p:nvSpPr>
        <p:spPr>
          <a:xfrm>
            <a:off x="571472" y="3661394"/>
            <a:ext cx="189457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16 Rectángulo"/>
          <p:cNvSpPr/>
          <p:nvPr/>
        </p:nvSpPr>
        <p:spPr>
          <a:xfrm>
            <a:off x="857224" y="3500438"/>
            <a:ext cx="713867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3200" dirty="0"/>
              <a:t>Eligibility for </a:t>
            </a:r>
            <a:r>
              <a:rPr lang="en-US" sz="3200" dirty="0" err="1"/>
              <a:t>Progresa</a:t>
            </a:r>
            <a:r>
              <a:rPr lang="en-US" sz="3200" dirty="0"/>
              <a:t>: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928662" y="4071942"/>
            <a:ext cx="7138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SzPct val="85000"/>
              <a:buFont typeface="Courier New" pitchFamily="49" charset="0"/>
              <a:buChar char="o"/>
            </a:pPr>
            <a:r>
              <a:rPr lang="en-US" sz="2800" dirty="0">
                <a:solidFill>
                  <a:schemeClr val="accent1"/>
                </a:solidFill>
              </a:rPr>
              <a:t>Eligible=1 </a:t>
            </a:r>
            <a:r>
              <a:rPr lang="en-US" sz="2800" dirty="0"/>
              <a:t>if score </a:t>
            </a:r>
            <a:r>
              <a:rPr lang="en-US" sz="2800" dirty="0">
                <a:solidFill>
                  <a:schemeClr val="accent1"/>
                </a:solidFill>
              </a:rPr>
              <a:t>≤ 750</a:t>
            </a:r>
          </a:p>
          <a:p>
            <a:pPr marL="514350" indent="-514350">
              <a:buSzPct val="85000"/>
              <a:buFont typeface="Courier New" pitchFamily="49" charset="0"/>
              <a:buChar char="o"/>
            </a:pPr>
            <a:r>
              <a:rPr lang="en-US" sz="2800" dirty="0">
                <a:solidFill>
                  <a:schemeClr val="accent1"/>
                </a:solidFill>
              </a:rPr>
              <a:t>Eligible=0 </a:t>
            </a:r>
            <a:r>
              <a:rPr lang="en-US" sz="2800" dirty="0"/>
              <a:t>if score </a:t>
            </a:r>
            <a:r>
              <a:rPr lang="en-US" sz="2800" dirty="0">
                <a:solidFill>
                  <a:schemeClr val="accent1"/>
                </a:solidFill>
              </a:rPr>
              <a:t>&gt; 750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 animBg="1"/>
      <p:bldP spid="14" grpId="0"/>
      <p:bldP spid="16" grpId="0" animBg="1"/>
      <p:bldP spid="17" grpId="0"/>
      <p:bldP spid="18" grpId="0" build="p" bldLvl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  <a:br>
              <a:rPr lang="en-US" dirty="0"/>
            </a:br>
            <a:r>
              <a:rPr lang="en-US" sz="2400" i="1" dirty="0"/>
              <a:t>Score vs. consumption at Baseline-No treatment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71472" y="1214422"/>
            <a:ext cx="7643866" cy="5095911"/>
          </a:xfrm>
          <a:prstGeom prst="rect">
            <a:avLst/>
          </a:prstGeom>
          <a:noFill/>
        </p:spPr>
      </p:pic>
      <p:sp>
        <p:nvSpPr>
          <p:cNvPr id="16" name="TextBox 10"/>
          <p:cNvSpPr txBox="1"/>
          <p:nvPr/>
        </p:nvSpPr>
        <p:spPr>
          <a:xfrm>
            <a:off x="3875314" y="6215082"/>
            <a:ext cx="2054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Poverty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Index</a:t>
            </a:r>
            <a:r>
              <a:rPr lang="es-E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" name="TextBox 10"/>
          <p:cNvSpPr txBox="1"/>
          <p:nvPr/>
        </p:nvSpPr>
        <p:spPr>
          <a:xfrm rot="16200000">
            <a:off x="-478073" y="3478414"/>
            <a:ext cx="228601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Consumption</a:t>
            </a:r>
            <a:endParaRPr lang="es-ES" sz="1600" dirty="0">
              <a:solidFill>
                <a:srgbClr val="000000"/>
              </a:solidFill>
            </a:endParaRPr>
          </a:p>
          <a:p>
            <a:pPr algn="ctr"/>
            <a:r>
              <a:rPr lang="es-ES" sz="1600" dirty="0" err="1">
                <a:solidFill>
                  <a:srgbClr val="000000"/>
                </a:solidFill>
              </a:rPr>
              <a:t>Fitted</a:t>
            </a:r>
            <a:r>
              <a:rPr lang="es-ES" sz="1600" dirty="0">
                <a:solidFill>
                  <a:srgbClr val="000000"/>
                </a:solidFill>
              </a:rPr>
              <a:t> </a:t>
            </a:r>
            <a:r>
              <a:rPr lang="es-ES" sz="1600" dirty="0" err="1">
                <a:solidFill>
                  <a:srgbClr val="000000"/>
                </a:solidFill>
              </a:rPr>
              <a:t>values</a:t>
            </a:r>
            <a:endParaRPr lang="es-ES" sz="2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9872" y="5949280"/>
            <a:ext cx="28803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357297"/>
            <a:ext cx="7215238" cy="481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Case 5: </a:t>
            </a:r>
            <a:r>
              <a:rPr lang="en-US" dirty="0"/>
              <a:t>Discontinuity Design</a:t>
            </a:r>
            <a:br>
              <a:rPr lang="en-US" sz="2400" dirty="0"/>
            </a:br>
            <a:r>
              <a:rPr lang="en-US" sz="2400" i="1" dirty="0"/>
              <a:t>Score vs. consumption post-intervention period-treatment</a:t>
            </a:r>
          </a:p>
        </p:txBody>
      </p:sp>
      <p:sp>
        <p:nvSpPr>
          <p:cNvPr id="9" name="4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71438" y="6477402"/>
            <a:ext cx="534352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(**) Significant at 1%</a:t>
            </a:r>
          </a:p>
        </p:txBody>
      </p:sp>
      <p:sp>
        <p:nvSpPr>
          <p:cNvPr id="18" name="TextBox 10"/>
          <p:cNvSpPr txBox="1"/>
          <p:nvPr/>
        </p:nvSpPr>
        <p:spPr>
          <a:xfrm rot="16200000">
            <a:off x="-435296" y="3434365"/>
            <a:ext cx="228601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Consumption</a:t>
            </a:r>
            <a:endParaRPr lang="es-ES" sz="1600" dirty="0">
              <a:solidFill>
                <a:srgbClr val="000000"/>
              </a:solidFill>
            </a:endParaRPr>
          </a:p>
          <a:p>
            <a:pPr algn="ctr"/>
            <a:r>
              <a:rPr lang="es-ES" sz="1600" dirty="0" err="1">
                <a:solidFill>
                  <a:srgbClr val="000000"/>
                </a:solidFill>
              </a:rPr>
              <a:t>Fitted</a:t>
            </a:r>
            <a:r>
              <a:rPr lang="es-ES" sz="1600" dirty="0">
                <a:solidFill>
                  <a:srgbClr val="000000"/>
                </a:solidFill>
              </a:rPr>
              <a:t> </a:t>
            </a:r>
            <a:r>
              <a:rPr lang="es-ES" sz="1600" dirty="0" err="1">
                <a:solidFill>
                  <a:srgbClr val="000000"/>
                </a:solidFill>
              </a:rPr>
              <a:t>values</a:t>
            </a:r>
            <a:endParaRPr lang="es-ES" sz="2000" dirty="0">
              <a:solidFill>
                <a:srgbClr val="000000"/>
              </a:solidFill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5314" y="6060064"/>
            <a:ext cx="2054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Poverty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Index</a:t>
            </a:r>
            <a:r>
              <a:rPr lang="es-E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21" name="20 Conector recto"/>
          <p:cNvCxnSpPr/>
          <p:nvPr/>
        </p:nvCxnSpPr>
        <p:spPr>
          <a:xfrm rot="5400000" flipH="1" flipV="1">
            <a:off x="2599835" y="3569495"/>
            <a:ext cx="4071966" cy="15240"/>
          </a:xfrm>
          <a:prstGeom prst="line">
            <a:avLst/>
          </a:prstGeom>
          <a:ln w="285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5286380" y="3714752"/>
            <a:ext cx="1643074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30.58**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286380" y="4482480"/>
            <a:ext cx="3357554" cy="10896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Estimated impact on consumption (Y) | </a:t>
            </a:r>
            <a:r>
              <a:rPr lang="en-US" dirty="0"/>
              <a:t>Multivariate Linear Regression</a:t>
            </a:r>
          </a:p>
        </p:txBody>
      </p:sp>
      <p:sp>
        <p:nvSpPr>
          <p:cNvPr id="16" name="29 Cerrar corchete"/>
          <p:cNvSpPr/>
          <p:nvPr/>
        </p:nvSpPr>
        <p:spPr>
          <a:xfrm>
            <a:off x="4643438" y="3500438"/>
            <a:ext cx="214314" cy="500066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91880" y="5805264"/>
            <a:ext cx="28803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  <p:bldP spid="16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2842" y="1142984"/>
            <a:ext cx="6468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Discontinuity Design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53062" y="2132909"/>
            <a:ext cx="4032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Discontinuity Design </a:t>
            </a:r>
            <a:r>
              <a:rPr lang="en-US" sz="2400" dirty="0"/>
              <a:t>requires continuous eligibility criteria with clear cut-off.</a:t>
            </a:r>
            <a:endParaRPr lang="en-US" sz="24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53062" y="3847421"/>
            <a:ext cx="4032000" cy="158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Gives unbiased estimate of the treatment effect: </a:t>
            </a:r>
            <a:r>
              <a:rPr lang="en-US" sz="2200" i="1" dirty="0"/>
              <a:t>Observations </a:t>
            </a:r>
            <a:r>
              <a:rPr lang="en-US" sz="2200" b="1" i="1" dirty="0"/>
              <a:t>just across </a:t>
            </a:r>
            <a:r>
              <a:rPr lang="en-US" sz="2200" i="1" dirty="0"/>
              <a:t>the cut-off are good comparisons.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572000" y="2928934"/>
            <a:ext cx="3960000" cy="1569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 need to </a:t>
            </a:r>
            <a:r>
              <a:rPr lang="en-US" sz="2400" b="1" dirty="0">
                <a:latin typeface="+mj-lt"/>
              </a:rPr>
              <a:t>exclude</a:t>
            </a:r>
            <a:r>
              <a:rPr lang="en-US" sz="2400" dirty="0"/>
              <a:t> a group of eligible households/ individuals from treatment.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572000" y="4657563"/>
            <a:ext cx="396000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sometimes use it for programs that already ongoing.</a:t>
            </a:r>
            <a:endParaRPr lang="en-US" sz="2400" b="1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</a:t>
            </a:r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2285992"/>
            <a:ext cx="7786716" cy="1428750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0" algn="l"/>
              </a:tabLst>
            </a:pPr>
            <a:r>
              <a:rPr lang="en-US" sz="3600" b="1" dirty="0"/>
              <a:t>Estimate the causal effect </a:t>
            </a:r>
            <a:r>
              <a:rPr lang="en-US" sz="3600" b="1" dirty="0">
                <a:solidFill>
                  <a:schemeClr val="accent1"/>
                </a:solidFill>
              </a:rPr>
              <a:t>(impact) </a:t>
            </a:r>
            <a:r>
              <a:rPr lang="en-US" sz="3600" b="1" dirty="0"/>
              <a:t>of intervention </a:t>
            </a:r>
            <a:r>
              <a:rPr lang="en-US" sz="3600" b="1" dirty="0">
                <a:solidFill>
                  <a:schemeClr val="accent1"/>
                </a:solidFill>
              </a:rPr>
              <a:t>(P) </a:t>
            </a:r>
            <a:r>
              <a:rPr lang="en-US" sz="3600" b="1" dirty="0"/>
              <a:t>on outcome </a:t>
            </a:r>
            <a:r>
              <a:rPr lang="en-US" sz="3600" b="1" dirty="0">
                <a:solidFill>
                  <a:schemeClr val="accent1"/>
                </a:solidFill>
              </a:rPr>
              <a:t>(Y)</a:t>
            </a:r>
            <a:r>
              <a:rPr lang="en-US" sz="3600" b="1" dirty="0"/>
              <a:t>.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714348" y="4714884"/>
            <a:ext cx="5000625" cy="1000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(P) = Program or Treatment </a:t>
            </a:r>
          </a:p>
          <a:p>
            <a:pPr marL="0" indent="0">
              <a:buNone/>
            </a:pPr>
            <a:r>
              <a:rPr lang="en-US" sz="2400" i="1" dirty="0"/>
              <a:t>(Y) = Indicator, Measure of Success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5976484"/>
            <a:ext cx="7215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accent1"/>
                </a:solidFill>
              </a:rPr>
              <a:t>Example: </a:t>
            </a:r>
            <a:r>
              <a:rPr lang="en-US" sz="2100" dirty="0"/>
              <a:t>What is the effect of a Cash Transfer Program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  <a:r>
              <a:rPr lang="en-US" sz="2100" b="1" dirty="0">
                <a:solidFill>
                  <a:schemeClr val="accent1"/>
                </a:solidFill>
              </a:rPr>
              <a:t>(P)</a:t>
            </a:r>
            <a:r>
              <a:rPr lang="en-US" sz="2100" b="1" dirty="0">
                <a:solidFill>
                  <a:schemeClr val="accent2"/>
                </a:solidFill>
              </a:rPr>
              <a:t> </a:t>
            </a:r>
            <a:r>
              <a:rPr lang="en-US" sz="2100" dirty="0"/>
              <a:t>on Household Consumption </a:t>
            </a:r>
            <a:r>
              <a:rPr lang="en-US" sz="2100" b="1" dirty="0">
                <a:solidFill>
                  <a:schemeClr val="accent1"/>
                </a:solidFill>
              </a:rPr>
              <a:t>(Y)</a:t>
            </a:r>
            <a:r>
              <a:rPr lang="en-US" sz="21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0" y="363093"/>
            <a:ext cx="146546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cxnSp>
        <p:nvCxnSpPr>
          <p:cNvPr id="7" name="6 Conector recto"/>
          <p:cNvCxnSpPr/>
          <p:nvPr/>
        </p:nvCxnSpPr>
        <p:spPr>
          <a:xfrm rot="10800000">
            <a:off x="285720" y="5905045"/>
            <a:ext cx="720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build="p"/>
      <p:bldP spid="16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2842" y="1142984"/>
            <a:ext cx="6468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Discontinuity Design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253062" y="2153469"/>
            <a:ext cx="3996000" cy="28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Discontinuity Design </a:t>
            </a:r>
            <a:r>
              <a:rPr lang="en-US" sz="2400" dirty="0"/>
              <a:t>produces a local estimate: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i="1" dirty="0"/>
              <a:t>Effect of the program around the cut-off point/discontinuity.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i="1" dirty="0"/>
              <a:t>This is not always generalizable.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4386259" y="2159445"/>
            <a:ext cx="4032000" cy="11387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Power: </a:t>
            </a:r>
          </a:p>
          <a:p>
            <a:pPr>
              <a:buFont typeface="Courier New" pitchFamily="49" charset="0"/>
              <a:buChar char="o"/>
            </a:pPr>
            <a:r>
              <a:rPr lang="en-US" sz="2200" i="1" dirty="0"/>
              <a:t>   Need many observations      </a:t>
            </a:r>
          </a:p>
          <a:p>
            <a:r>
              <a:rPr lang="en-US" sz="2200" i="1" dirty="0"/>
              <a:t>     around the cut-off point.</a:t>
            </a:r>
            <a:endParaRPr lang="en-US" sz="2200" b="1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386259" y="3439207"/>
            <a:ext cx="4032000" cy="15609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Avoid mistakes in the statistical model: </a:t>
            </a:r>
            <a:r>
              <a:rPr lang="en-US" sz="2200" i="1" dirty="0"/>
              <a:t>Sometimes what looks like a discontinuity in the graph, is something else.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dirty="0"/>
              <a:t>Difference-in-differences </a:t>
            </a:r>
            <a:br>
              <a:rPr lang="en-US" dirty="0"/>
            </a:br>
            <a:r>
              <a:rPr lang="en-US" sz="4000" i="1" dirty="0"/>
              <a:t>(Diff-in-diff)</a:t>
            </a:r>
            <a:endParaRPr lang="en-US" i="1" dirty="0"/>
          </a:p>
        </p:txBody>
      </p:sp>
      <p:sp>
        <p:nvSpPr>
          <p:cNvPr id="3" name="TextBox 8"/>
          <p:cNvSpPr txBox="1"/>
          <p:nvPr/>
        </p:nvSpPr>
        <p:spPr>
          <a:xfrm>
            <a:off x="142842" y="1571612"/>
            <a:ext cx="535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Y=Wages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=Youth employment program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1285852" y="5786454"/>
            <a:ext cx="6264000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sz="2400" i="1" dirty="0"/>
              <a:t>Diff-in-Diff: </a:t>
            </a:r>
            <a:r>
              <a:rPr lang="en-US" sz="3200" dirty="0"/>
              <a:t>Impact=(Y</a:t>
            </a:r>
            <a:r>
              <a:rPr lang="en-US" sz="3200" baseline="-25000" dirty="0"/>
              <a:t>t1</a:t>
            </a:r>
            <a:r>
              <a:rPr lang="en-US" sz="3200" dirty="0"/>
              <a:t>-Y</a:t>
            </a:r>
            <a:r>
              <a:rPr lang="en-US" sz="3200" baseline="-25000" dirty="0"/>
              <a:t>t0</a:t>
            </a:r>
            <a:r>
              <a:rPr lang="en-US" sz="3200" dirty="0"/>
              <a:t>)-(Y</a:t>
            </a:r>
            <a:r>
              <a:rPr lang="en-US" sz="3200" baseline="-25000" dirty="0"/>
              <a:t>c1</a:t>
            </a:r>
            <a:r>
              <a:rPr lang="en-US" sz="3200" dirty="0"/>
              <a:t>-Y</a:t>
            </a:r>
            <a:r>
              <a:rPr lang="en-US" sz="3200" baseline="-25000" dirty="0"/>
              <a:t>c0</a:t>
            </a:r>
            <a:r>
              <a:rPr lang="en-US" sz="3200" dirty="0"/>
              <a:t>)</a:t>
            </a:r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428728" y="2571744"/>
          <a:ext cx="5643603" cy="21478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2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Not 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33 Tabla"/>
          <p:cNvGraphicFramePr>
            <a:graphicFrameLocks noGrp="1"/>
          </p:cNvGraphicFramePr>
          <p:nvPr/>
        </p:nvGraphicFramePr>
        <p:xfrm>
          <a:off x="1428726" y="4838277"/>
          <a:ext cx="5643603" cy="662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4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+0.03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34 Rectángulo"/>
          <p:cNvSpPr/>
          <p:nvPr/>
        </p:nvSpPr>
        <p:spPr>
          <a:xfrm>
            <a:off x="7169651" y="49078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0.11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2928926" y="385762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5058642" y="385762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0" name="39 Forma libre"/>
          <p:cNvSpPr/>
          <p:nvPr/>
        </p:nvSpPr>
        <p:spPr>
          <a:xfrm>
            <a:off x="3247495" y="4714884"/>
            <a:ext cx="1253067" cy="53622"/>
          </a:xfrm>
          <a:custGeom>
            <a:avLst/>
            <a:gdLst>
              <a:gd name="connsiteX0" fmla="*/ 0 w 1253067"/>
              <a:gd name="connsiteY0" fmla="*/ 53622 h 53622"/>
              <a:gd name="connsiteX1" fmla="*/ 965200 w 1253067"/>
              <a:gd name="connsiteY1" fmla="*/ 2822 h 53622"/>
              <a:gd name="connsiteX2" fmla="*/ 1253067 w 1253067"/>
              <a:gd name="connsiteY2" fmla="*/ 36689 h 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067" h="53622">
                <a:moveTo>
                  <a:pt x="0" y="53622"/>
                </a:moveTo>
                <a:cubicBezTo>
                  <a:pt x="378178" y="29633"/>
                  <a:pt x="756356" y="5644"/>
                  <a:pt x="965200" y="2822"/>
                </a:cubicBezTo>
                <a:cubicBezTo>
                  <a:pt x="1174044" y="0"/>
                  <a:pt x="1213555" y="18344"/>
                  <a:pt x="1253067" y="36689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0 Forma libre"/>
          <p:cNvSpPr/>
          <p:nvPr/>
        </p:nvSpPr>
        <p:spPr>
          <a:xfrm>
            <a:off x="5319197" y="4714884"/>
            <a:ext cx="1253067" cy="53622"/>
          </a:xfrm>
          <a:custGeom>
            <a:avLst/>
            <a:gdLst>
              <a:gd name="connsiteX0" fmla="*/ 0 w 1253067"/>
              <a:gd name="connsiteY0" fmla="*/ 53622 h 53622"/>
              <a:gd name="connsiteX1" fmla="*/ 965200 w 1253067"/>
              <a:gd name="connsiteY1" fmla="*/ 2822 h 53622"/>
              <a:gd name="connsiteX2" fmla="*/ 1253067 w 1253067"/>
              <a:gd name="connsiteY2" fmla="*/ 36689 h 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067" h="53622">
                <a:moveTo>
                  <a:pt x="0" y="53622"/>
                </a:moveTo>
                <a:cubicBezTo>
                  <a:pt x="378178" y="29633"/>
                  <a:pt x="756356" y="5644"/>
                  <a:pt x="965200" y="2822"/>
                </a:cubicBezTo>
                <a:cubicBezTo>
                  <a:pt x="1174044" y="0"/>
                  <a:pt x="1213555" y="18344"/>
                  <a:pt x="1253067" y="36689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41 Rectángulo"/>
          <p:cNvSpPr/>
          <p:nvPr/>
        </p:nvSpPr>
        <p:spPr>
          <a:xfrm>
            <a:off x="4714876" y="4813711"/>
            <a:ext cx="37061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-</a:t>
            </a:r>
          </a:p>
        </p:txBody>
      </p:sp>
      <p:sp>
        <p:nvSpPr>
          <p:cNvPr id="43" name="42 Rectángulo"/>
          <p:cNvSpPr/>
          <p:nvPr/>
        </p:nvSpPr>
        <p:spPr>
          <a:xfrm>
            <a:off x="6597520" y="4844489"/>
            <a:ext cx="4748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44" name="43 Flecha curvada hacia abajo"/>
          <p:cNvSpPr/>
          <p:nvPr/>
        </p:nvSpPr>
        <p:spPr>
          <a:xfrm rot="5400000">
            <a:off x="3964777" y="3893347"/>
            <a:ext cx="785818" cy="285752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44 Flecha curvada hacia abajo"/>
          <p:cNvSpPr/>
          <p:nvPr/>
        </p:nvSpPr>
        <p:spPr>
          <a:xfrm rot="5400000">
            <a:off x="6036479" y="3893347"/>
            <a:ext cx="785818" cy="285752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  <p:bldP spid="35" grpId="0"/>
      <p:bldP spid="38" grpId="0"/>
      <p:bldP spid="39" grpId="0"/>
      <p:bldP spid="40" grpId="0" animBg="1"/>
      <p:bldP spid="41" grpId="0" animBg="1"/>
      <p:bldP spid="42" grpId="0"/>
      <p:bldP spid="43" grpId="0"/>
      <p:bldP spid="44" grpId="0" animBg="1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dirty="0"/>
              <a:t>Difference-in-differences </a:t>
            </a:r>
            <a:br>
              <a:rPr lang="en-US" dirty="0"/>
            </a:br>
            <a:r>
              <a:rPr lang="en-US" sz="4000" i="1" dirty="0"/>
              <a:t>(Diff-in-diff)</a:t>
            </a:r>
            <a:endParaRPr lang="en-US" i="1" dirty="0"/>
          </a:p>
        </p:txBody>
      </p:sp>
      <p:sp>
        <p:nvSpPr>
          <p:cNvPr id="36" name="TextBox 24"/>
          <p:cNvSpPr txBox="1"/>
          <p:nvPr/>
        </p:nvSpPr>
        <p:spPr>
          <a:xfrm>
            <a:off x="1285852" y="5715016"/>
            <a:ext cx="6264000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sz="2400" i="1" dirty="0"/>
              <a:t>Diff-in-Diff: </a:t>
            </a:r>
            <a:r>
              <a:rPr lang="en-US" sz="3200" dirty="0"/>
              <a:t>Impact=(Y</a:t>
            </a:r>
            <a:r>
              <a:rPr lang="en-US" sz="3200" baseline="-25000" dirty="0"/>
              <a:t>t1</a:t>
            </a:r>
            <a:r>
              <a:rPr lang="en-US" sz="3200" dirty="0"/>
              <a:t>-Y</a:t>
            </a:r>
            <a:r>
              <a:rPr lang="en-US" sz="3200" baseline="-25000" dirty="0"/>
              <a:t>c1</a:t>
            </a:r>
            <a:r>
              <a:rPr lang="en-US" sz="3200" dirty="0"/>
              <a:t>)-(Y</a:t>
            </a:r>
            <a:r>
              <a:rPr lang="en-US" sz="3200" baseline="-25000" dirty="0"/>
              <a:t>t0</a:t>
            </a:r>
            <a:r>
              <a:rPr lang="en-US" sz="3200" dirty="0"/>
              <a:t>-Y</a:t>
            </a:r>
            <a:r>
              <a:rPr lang="en-US" sz="3200" baseline="-25000" dirty="0"/>
              <a:t>c0</a:t>
            </a:r>
            <a:r>
              <a:rPr lang="en-US" sz="3200" dirty="0"/>
              <a:t>)</a:t>
            </a:r>
          </a:p>
        </p:txBody>
      </p:sp>
      <p:sp>
        <p:nvSpPr>
          <p:cNvPr id="37" name="TextBox 8"/>
          <p:cNvSpPr txBox="1"/>
          <p:nvPr/>
        </p:nvSpPr>
        <p:spPr>
          <a:xfrm>
            <a:off x="142842" y="1571612"/>
            <a:ext cx="535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Y=School attendance</a:t>
            </a:r>
            <a:endParaRPr lang="en-US" sz="2400" i="1" dirty="0"/>
          </a:p>
          <a:p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=Girls’ scholarship program</a:t>
            </a:r>
          </a:p>
        </p:txBody>
      </p:sp>
      <p:graphicFrame>
        <p:nvGraphicFramePr>
          <p:cNvPr id="38" name="37 Tabla"/>
          <p:cNvGraphicFramePr>
            <a:graphicFrameLocks noGrp="1"/>
          </p:cNvGraphicFramePr>
          <p:nvPr/>
        </p:nvGraphicFramePr>
        <p:xfrm>
          <a:off x="928662" y="2500306"/>
          <a:ext cx="5643603" cy="21478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492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Not Enrolled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38 Tabla"/>
          <p:cNvGraphicFramePr>
            <a:graphicFrameLocks noGrp="1"/>
          </p:cNvGraphicFramePr>
          <p:nvPr/>
        </p:nvGraphicFramePr>
        <p:xfrm>
          <a:off x="6545234" y="2641347"/>
          <a:ext cx="1830358" cy="19872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-0.07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25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-0.18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39 Rectángulo"/>
          <p:cNvSpPr/>
          <p:nvPr/>
        </p:nvSpPr>
        <p:spPr>
          <a:xfrm>
            <a:off x="6720829" y="49774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0.11</a:t>
            </a:r>
          </a:p>
        </p:txBody>
      </p:sp>
      <p:sp>
        <p:nvSpPr>
          <p:cNvPr id="41" name="40 Rectángulo"/>
          <p:cNvSpPr/>
          <p:nvPr/>
        </p:nvSpPr>
        <p:spPr>
          <a:xfrm>
            <a:off x="4033414" y="3500438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2" name="41 Rectángulo"/>
          <p:cNvSpPr/>
          <p:nvPr/>
        </p:nvSpPr>
        <p:spPr>
          <a:xfrm>
            <a:off x="4033414" y="4143380"/>
            <a:ext cx="370614" cy="3240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600" b="1" dirty="0"/>
              <a:t>-</a:t>
            </a:r>
          </a:p>
        </p:txBody>
      </p:sp>
      <p:sp>
        <p:nvSpPr>
          <p:cNvPr id="45" name="44 Rectángulo"/>
          <p:cNvSpPr/>
          <p:nvPr/>
        </p:nvSpPr>
        <p:spPr>
          <a:xfrm>
            <a:off x="6927178" y="3641479"/>
            <a:ext cx="37061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-</a:t>
            </a:r>
          </a:p>
        </p:txBody>
      </p:sp>
      <p:sp>
        <p:nvSpPr>
          <p:cNvPr id="46" name="45 Rectángulo"/>
          <p:cNvSpPr/>
          <p:nvPr/>
        </p:nvSpPr>
        <p:spPr>
          <a:xfrm>
            <a:off x="6875080" y="4485464"/>
            <a:ext cx="47481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47" name="46 Flecha curvada hacia abajo"/>
          <p:cNvSpPr/>
          <p:nvPr/>
        </p:nvSpPr>
        <p:spPr>
          <a:xfrm>
            <a:off x="3606721" y="3143247"/>
            <a:ext cx="1224000" cy="28800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47 Flecha curvada hacia abajo"/>
          <p:cNvSpPr/>
          <p:nvPr/>
        </p:nvSpPr>
        <p:spPr>
          <a:xfrm rot="10800000" flipH="1">
            <a:off x="3606722" y="4641197"/>
            <a:ext cx="1224000" cy="28800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51 Flecha derecha"/>
          <p:cNvSpPr/>
          <p:nvPr/>
        </p:nvSpPr>
        <p:spPr>
          <a:xfrm>
            <a:off x="5929322" y="3537532"/>
            <a:ext cx="432000" cy="216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2 Flecha derecha"/>
          <p:cNvSpPr/>
          <p:nvPr/>
        </p:nvSpPr>
        <p:spPr>
          <a:xfrm>
            <a:off x="5929322" y="4214818"/>
            <a:ext cx="432000" cy="2160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build="p" bldLvl="3"/>
      <p:bldP spid="40" grpId="0"/>
      <p:bldP spid="41" grpId="0"/>
      <p:bldP spid="42" grpId="0"/>
      <p:bldP spid="45" grpId="0"/>
      <p:bldP spid="46" grpId="0"/>
      <p:bldP spid="47" grpId="0" animBg="1"/>
      <p:bldP spid="48" grpId="0" animBg="1"/>
      <p:bldP spid="52" grpId="0" animBg="1"/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465308" y="1293600"/>
            <a:ext cx="0" cy="48024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300" i="1" dirty="0"/>
              <a:t>Impact =(A-B)-(C-D)=(A-C)-(B-D)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1188708" y="1371600"/>
            <a:ext cx="0" cy="472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188708" y="6096000"/>
            <a:ext cx="6553201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 rot="16200000">
            <a:off x="-232528" y="2187927"/>
            <a:ext cx="23471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School Attendance</a:t>
            </a:r>
          </a:p>
        </p:txBody>
      </p:sp>
      <p:sp>
        <p:nvSpPr>
          <p:cNvPr id="18" name="Line 33"/>
          <p:cNvSpPr>
            <a:spLocks noChangeShapeType="1"/>
          </p:cNvSpPr>
          <p:nvPr/>
        </p:nvSpPr>
        <p:spPr bwMode="auto">
          <a:xfrm>
            <a:off x="6065507" y="1285860"/>
            <a:ext cx="0" cy="48006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5760707" y="16002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5684507" y="18288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4455760" y="3643314"/>
            <a:ext cx="114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3"/>
                </a:solidFill>
              </a:rPr>
              <a:t>B=0.60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6094072" y="195732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4"/>
                </a:solidFill>
              </a:rPr>
              <a:t>C=0.81 </a:t>
            </a:r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4455752" y="2528824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D=0.78</a:t>
            </a: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40843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T=0 </a:t>
            </a:r>
            <a:endParaRPr lang="en-US" b="0" dirty="0"/>
          </a:p>
        </p:txBody>
      </p:sp>
      <p:sp>
        <p:nvSpPr>
          <p:cNvPr id="26" name="Text Box 38"/>
          <p:cNvSpPr txBox="1">
            <a:spLocks noChangeArrowheads="1"/>
          </p:cNvSpPr>
          <p:nvPr/>
        </p:nvSpPr>
        <p:spPr bwMode="auto">
          <a:xfrm>
            <a:off x="56845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T=1 </a:t>
            </a:r>
            <a:endParaRPr lang="en-US" b="0" dirty="0"/>
          </a:p>
        </p:txBody>
      </p:sp>
      <p:sp>
        <p:nvSpPr>
          <p:cNvPr id="28" name="Freeform 57"/>
          <p:cNvSpPr/>
          <p:nvPr/>
        </p:nvSpPr>
        <p:spPr bwMode="auto">
          <a:xfrm>
            <a:off x="1192734" y="3581400"/>
            <a:ext cx="3348773" cy="5287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9" name="Freeform 58"/>
          <p:cNvSpPr/>
          <p:nvPr/>
        </p:nvSpPr>
        <p:spPr bwMode="auto">
          <a:xfrm>
            <a:off x="4481720" y="2362200"/>
            <a:ext cx="1583788" cy="212187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0" name="Freeform 60"/>
          <p:cNvSpPr/>
          <p:nvPr/>
        </p:nvSpPr>
        <p:spPr bwMode="auto">
          <a:xfrm>
            <a:off x="4389108" y="3429000"/>
            <a:ext cx="1676400" cy="241495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1" name="Freeform 63"/>
          <p:cNvSpPr/>
          <p:nvPr/>
        </p:nvSpPr>
        <p:spPr bwMode="auto">
          <a:xfrm>
            <a:off x="4465307" y="2971800"/>
            <a:ext cx="1589649" cy="647114"/>
          </a:xfrm>
          <a:custGeom>
            <a:avLst/>
            <a:gdLst>
              <a:gd name="connsiteX0" fmla="*/ 0 w 1589649"/>
              <a:gd name="connsiteY0" fmla="*/ 647114 h 647114"/>
              <a:gd name="connsiteX1" fmla="*/ 661181 w 1589649"/>
              <a:gd name="connsiteY1" fmla="*/ 520505 h 647114"/>
              <a:gd name="connsiteX2" fmla="*/ 1181686 w 1589649"/>
              <a:gd name="connsiteY2" fmla="*/ 196948 h 647114"/>
              <a:gd name="connsiteX3" fmla="*/ 1589649 w 1589649"/>
              <a:gd name="connsiteY3" fmla="*/ 0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9649" h="647114">
                <a:moveTo>
                  <a:pt x="0" y="647114"/>
                </a:moveTo>
                <a:cubicBezTo>
                  <a:pt x="232116" y="621323"/>
                  <a:pt x="464233" y="595533"/>
                  <a:pt x="661181" y="520505"/>
                </a:cubicBezTo>
                <a:cubicBezTo>
                  <a:pt x="858129" y="445477"/>
                  <a:pt x="1026941" y="283699"/>
                  <a:pt x="1181686" y="196948"/>
                </a:cubicBezTo>
                <a:cubicBezTo>
                  <a:pt x="1336431" y="110197"/>
                  <a:pt x="1463040" y="55098"/>
                  <a:pt x="1589649" y="0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2" name="Oval 64"/>
          <p:cNvSpPr/>
          <p:nvPr/>
        </p:nvSpPr>
        <p:spPr bwMode="auto">
          <a:xfrm>
            <a:off x="4389107" y="3562352"/>
            <a:ext cx="152400" cy="1524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3" name="Oval 65"/>
          <p:cNvSpPr/>
          <p:nvPr/>
        </p:nvSpPr>
        <p:spPr bwMode="auto">
          <a:xfrm>
            <a:off x="5989307" y="2286000"/>
            <a:ext cx="152400" cy="1524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4" name="Oval 66"/>
          <p:cNvSpPr/>
          <p:nvPr/>
        </p:nvSpPr>
        <p:spPr bwMode="auto">
          <a:xfrm>
            <a:off x="4389107" y="242886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5" name="Oval 67"/>
          <p:cNvSpPr/>
          <p:nvPr/>
        </p:nvSpPr>
        <p:spPr bwMode="auto">
          <a:xfrm>
            <a:off x="5989307" y="2895600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>
            <a:off x="7527586" y="6072206"/>
            <a:ext cx="973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Time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70" name="Text Box 13"/>
          <p:cNvSpPr txBox="1">
            <a:spLocks noChangeArrowheads="1"/>
          </p:cNvSpPr>
          <p:nvPr/>
        </p:nvSpPr>
        <p:spPr bwMode="auto">
          <a:xfrm>
            <a:off x="3125058" y="2886014"/>
            <a:ext cx="118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71" name="Text Box 13"/>
          <p:cNvSpPr txBox="1">
            <a:spLocks noChangeArrowheads="1"/>
          </p:cNvSpPr>
          <p:nvPr/>
        </p:nvSpPr>
        <p:spPr bwMode="auto">
          <a:xfrm>
            <a:off x="2669802" y="135729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Not 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cxnSp>
        <p:nvCxnSpPr>
          <p:cNvPr id="86" name="85 Forma"/>
          <p:cNvCxnSpPr>
            <a:stCxn id="71" idx="3"/>
          </p:cNvCxnSpPr>
          <p:nvPr/>
        </p:nvCxnSpPr>
        <p:spPr>
          <a:xfrm>
            <a:off x="4312876" y="1557353"/>
            <a:ext cx="571504" cy="942953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98 Cerrar llave"/>
          <p:cNvSpPr/>
          <p:nvPr/>
        </p:nvSpPr>
        <p:spPr>
          <a:xfrm>
            <a:off x="6170264" y="2928934"/>
            <a:ext cx="214314" cy="500066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Box 21"/>
          <p:cNvSpPr txBox="1">
            <a:spLocks noChangeArrowheads="1"/>
          </p:cNvSpPr>
          <p:nvPr/>
        </p:nvSpPr>
        <p:spPr bwMode="auto">
          <a:xfrm>
            <a:off x="6357949" y="2928934"/>
            <a:ext cx="20002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0" dirty="0"/>
              <a:t>Impact=0.11</a:t>
            </a:r>
          </a:p>
        </p:txBody>
      </p:sp>
      <p:sp>
        <p:nvSpPr>
          <p:cNvPr id="102" name="Text Box 37"/>
          <p:cNvSpPr txBox="1">
            <a:spLocks noChangeArrowheads="1"/>
          </p:cNvSpPr>
          <p:nvPr/>
        </p:nvSpPr>
        <p:spPr bwMode="auto">
          <a:xfrm>
            <a:off x="6076968" y="2528824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/>
              <a:t>A=0.74</a:t>
            </a:r>
          </a:p>
        </p:txBody>
      </p:sp>
      <p:cxnSp>
        <p:nvCxnSpPr>
          <p:cNvPr id="103" name="102 Forma"/>
          <p:cNvCxnSpPr/>
          <p:nvPr/>
        </p:nvCxnSpPr>
        <p:spPr>
          <a:xfrm>
            <a:off x="4312876" y="3071810"/>
            <a:ext cx="428628" cy="442887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6"/>
          <p:cNvSpPr/>
          <p:nvPr/>
        </p:nvSpPr>
        <p:spPr bwMode="auto">
          <a:xfrm>
            <a:off x="1214414" y="2500306"/>
            <a:ext cx="3276562" cy="6049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8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8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8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8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8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6" grpId="0" animBg="1"/>
      <p:bldP spid="7" grpId="0" animBg="1"/>
      <p:bldP spid="5" grpId="0"/>
      <p:bldP spid="18" grpId="0" animBg="1"/>
      <p:bldP spid="21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69" grpId="0"/>
      <p:bldP spid="70" grpId="0"/>
      <p:bldP spid="71" grpId="0"/>
      <p:bldP spid="99" grpId="0" animBg="1"/>
      <p:bldP spid="101" grpId="0"/>
      <p:bldP spid="102" grpId="0"/>
      <p:bldP spid="3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6"/>
          <p:cNvSpPr/>
          <p:nvPr/>
        </p:nvSpPr>
        <p:spPr bwMode="auto">
          <a:xfrm>
            <a:off x="1214414" y="2500306"/>
            <a:ext cx="3276562" cy="604910"/>
          </a:xfrm>
          <a:custGeom>
            <a:avLst/>
            <a:gdLst>
              <a:gd name="connsiteX0" fmla="*/ 0 w 3406726"/>
              <a:gd name="connsiteY0" fmla="*/ 602566 h 604910"/>
              <a:gd name="connsiteX1" fmla="*/ 787790 w 3406726"/>
              <a:gd name="connsiteY1" fmla="*/ 433753 h 604910"/>
              <a:gd name="connsiteX2" fmla="*/ 1674055 w 3406726"/>
              <a:gd name="connsiteY2" fmla="*/ 546295 h 604910"/>
              <a:gd name="connsiteX3" fmla="*/ 2560320 w 3406726"/>
              <a:gd name="connsiteY3" fmla="*/ 82061 h 604910"/>
              <a:gd name="connsiteX4" fmla="*/ 3291840 w 3406726"/>
              <a:gd name="connsiteY4" fmla="*/ 53926 h 604910"/>
              <a:gd name="connsiteX5" fmla="*/ 3249637 w 3406726"/>
              <a:gd name="connsiteY5" fmla="*/ 53926 h 60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726" h="604910">
                <a:moveTo>
                  <a:pt x="0" y="602566"/>
                </a:moveTo>
                <a:cubicBezTo>
                  <a:pt x="254390" y="522849"/>
                  <a:pt x="508781" y="443132"/>
                  <a:pt x="787790" y="433753"/>
                </a:cubicBezTo>
                <a:cubicBezTo>
                  <a:pt x="1066799" y="424375"/>
                  <a:pt x="1378633" y="604910"/>
                  <a:pt x="1674055" y="546295"/>
                </a:cubicBezTo>
                <a:cubicBezTo>
                  <a:pt x="1969477" y="487680"/>
                  <a:pt x="2290689" y="164122"/>
                  <a:pt x="2560320" y="82061"/>
                </a:cubicBezTo>
                <a:cubicBezTo>
                  <a:pt x="2829951" y="0"/>
                  <a:pt x="3176954" y="58615"/>
                  <a:pt x="3291840" y="53926"/>
                </a:cubicBezTo>
                <a:cubicBezTo>
                  <a:pt x="3406726" y="49237"/>
                  <a:pt x="3328181" y="51581"/>
                  <a:pt x="3249637" y="53926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300" i="1" dirty="0"/>
              <a:t>Impact =(A-B)-(C-D)=(A-C)-(B-D)</a:t>
            </a: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H="1">
            <a:off x="1188708" y="1371600"/>
            <a:ext cx="0" cy="472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1188708" y="6096000"/>
            <a:ext cx="6553201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465308" y="1269806"/>
            <a:ext cx="0" cy="48024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 rot="16200000">
            <a:off x="-232528" y="2187927"/>
            <a:ext cx="23471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School Attendance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57949" y="2824459"/>
            <a:ext cx="20002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0" dirty="0"/>
              <a:t>Impact&lt;0.11</a:t>
            </a:r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>
            <a:off x="6065507" y="1285860"/>
            <a:ext cx="0" cy="48006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5760707" y="16002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5684507" y="1828800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11" name="Text Box 36"/>
          <p:cNvSpPr txBox="1">
            <a:spLocks noChangeArrowheads="1"/>
          </p:cNvSpPr>
          <p:nvPr/>
        </p:nvSpPr>
        <p:spPr bwMode="auto">
          <a:xfrm>
            <a:off x="4455760" y="3643314"/>
            <a:ext cx="114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3"/>
                </a:solidFill>
              </a:rPr>
              <a:t>B=0.60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6076968" y="2528824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/>
              <a:t>A=0.74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6094072" y="195732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4"/>
                </a:solidFill>
              </a:rPr>
              <a:t>C=0.81 </a:t>
            </a: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>
            <a:off x="4455752" y="2528824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D=0.78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40843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T=0 </a:t>
            </a:r>
            <a:endParaRPr lang="en-US" b="0" dirty="0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5684507" y="6143644"/>
            <a:ext cx="76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T=1 </a:t>
            </a:r>
            <a:endParaRPr lang="en-US" b="0" dirty="0"/>
          </a:p>
        </p:txBody>
      </p:sp>
      <p:sp>
        <p:nvSpPr>
          <p:cNvPr id="19" name="Freeform 58"/>
          <p:cNvSpPr/>
          <p:nvPr/>
        </p:nvSpPr>
        <p:spPr bwMode="auto">
          <a:xfrm>
            <a:off x="4481720" y="2362200"/>
            <a:ext cx="1583788" cy="212187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0" name="Freeform 60"/>
          <p:cNvSpPr/>
          <p:nvPr/>
        </p:nvSpPr>
        <p:spPr bwMode="auto">
          <a:xfrm>
            <a:off x="4389108" y="3429000"/>
            <a:ext cx="1676400" cy="241495"/>
          </a:xfrm>
          <a:custGeom>
            <a:avLst/>
            <a:gdLst>
              <a:gd name="connsiteX0" fmla="*/ 0 w 1749083"/>
              <a:gd name="connsiteY0" fmla="*/ 199293 h 241495"/>
              <a:gd name="connsiteX1" fmla="*/ 717453 w 1749083"/>
              <a:gd name="connsiteY1" fmla="*/ 213360 h 241495"/>
              <a:gd name="connsiteX2" fmla="*/ 1603717 w 1749083"/>
              <a:gd name="connsiteY2" fmla="*/ 30480 h 241495"/>
              <a:gd name="connsiteX3" fmla="*/ 1589650 w 1749083"/>
              <a:gd name="connsiteY3" fmla="*/ 30480 h 2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9083" h="241495">
                <a:moveTo>
                  <a:pt x="0" y="199293"/>
                </a:moveTo>
                <a:cubicBezTo>
                  <a:pt x="225083" y="220394"/>
                  <a:pt x="450167" y="241495"/>
                  <a:pt x="717453" y="213360"/>
                </a:cubicBezTo>
                <a:cubicBezTo>
                  <a:pt x="984739" y="185225"/>
                  <a:pt x="1458351" y="60960"/>
                  <a:pt x="1603717" y="30480"/>
                </a:cubicBezTo>
                <a:cubicBezTo>
                  <a:pt x="1749083" y="0"/>
                  <a:pt x="1669366" y="15240"/>
                  <a:pt x="1589650" y="3048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1" name="Freeform 63"/>
          <p:cNvSpPr/>
          <p:nvPr/>
        </p:nvSpPr>
        <p:spPr bwMode="auto">
          <a:xfrm>
            <a:off x="4465307" y="2971800"/>
            <a:ext cx="1589649" cy="647114"/>
          </a:xfrm>
          <a:custGeom>
            <a:avLst/>
            <a:gdLst>
              <a:gd name="connsiteX0" fmla="*/ 0 w 1589649"/>
              <a:gd name="connsiteY0" fmla="*/ 647114 h 647114"/>
              <a:gd name="connsiteX1" fmla="*/ 661181 w 1589649"/>
              <a:gd name="connsiteY1" fmla="*/ 520505 h 647114"/>
              <a:gd name="connsiteX2" fmla="*/ 1181686 w 1589649"/>
              <a:gd name="connsiteY2" fmla="*/ 196948 h 647114"/>
              <a:gd name="connsiteX3" fmla="*/ 1589649 w 1589649"/>
              <a:gd name="connsiteY3" fmla="*/ 0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9649" h="647114">
                <a:moveTo>
                  <a:pt x="0" y="647114"/>
                </a:moveTo>
                <a:cubicBezTo>
                  <a:pt x="232116" y="621323"/>
                  <a:pt x="464233" y="595533"/>
                  <a:pt x="661181" y="520505"/>
                </a:cubicBezTo>
                <a:cubicBezTo>
                  <a:pt x="858129" y="445477"/>
                  <a:pt x="1026941" y="283699"/>
                  <a:pt x="1181686" y="196948"/>
                </a:cubicBezTo>
                <a:cubicBezTo>
                  <a:pt x="1336431" y="110197"/>
                  <a:pt x="1463040" y="55098"/>
                  <a:pt x="1589649" y="0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3" name="Oval 65"/>
          <p:cNvSpPr/>
          <p:nvPr/>
        </p:nvSpPr>
        <p:spPr bwMode="auto">
          <a:xfrm>
            <a:off x="5989307" y="2286000"/>
            <a:ext cx="152400" cy="1524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4" name="Oval 66"/>
          <p:cNvSpPr/>
          <p:nvPr/>
        </p:nvSpPr>
        <p:spPr bwMode="auto">
          <a:xfrm>
            <a:off x="4389107" y="242886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5" name="Oval 67"/>
          <p:cNvSpPr/>
          <p:nvPr/>
        </p:nvSpPr>
        <p:spPr bwMode="auto">
          <a:xfrm>
            <a:off x="5989307" y="2895600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7527586" y="6072206"/>
            <a:ext cx="9735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Time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3125058" y="2886014"/>
            <a:ext cx="1187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2669802" y="135729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Not enrolled</a:t>
            </a:r>
            <a:endParaRPr lang="en-US" sz="2000" b="0" dirty="0">
              <a:solidFill>
                <a:schemeClr val="tx2"/>
              </a:solidFill>
            </a:endParaRPr>
          </a:p>
        </p:txBody>
      </p:sp>
      <p:cxnSp>
        <p:nvCxnSpPr>
          <p:cNvPr id="29" name="28 Forma"/>
          <p:cNvCxnSpPr>
            <a:stCxn id="28" idx="3"/>
          </p:cNvCxnSpPr>
          <p:nvPr/>
        </p:nvCxnSpPr>
        <p:spPr>
          <a:xfrm>
            <a:off x="4312876" y="1557353"/>
            <a:ext cx="571504" cy="942953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Forma"/>
          <p:cNvCxnSpPr/>
          <p:nvPr/>
        </p:nvCxnSpPr>
        <p:spPr>
          <a:xfrm>
            <a:off x="4312876" y="3071810"/>
            <a:ext cx="428628" cy="442887"/>
          </a:xfrm>
          <a:prstGeom prst="curved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errar llave"/>
          <p:cNvSpPr/>
          <p:nvPr/>
        </p:nvSpPr>
        <p:spPr>
          <a:xfrm>
            <a:off x="6188446" y="2928934"/>
            <a:ext cx="169504" cy="285752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/>
          <p:cNvSpPr/>
          <p:nvPr/>
        </p:nvSpPr>
        <p:spPr bwMode="auto">
          <a:xfrm>
            <a:off x="4429124" y="3181353"/>
            <a:ext cx="1674055" cy="533399"/>
          </a:xfrm>
          <a:custGeom>
            <a:avLst/>
            <a:gdLst>
              <a:gd name="connsiteX0" fmla="*/ 0 w 1826455"/>
              <a:gd name="connsiteY0" fmla="*/ 548640 h 548640"/>
              <a:gd name="connsiteX1" fmla="*/ 337624 w 1826455"/>
              <a:gd name="connsiteY1" fmla="*/ 309489 h 548640"/>
              <a:gd name="connsiteX2" fmla="*/ 1617784 w 1826455"/>
              <a:gd name="connsiteY2" fmla="*/ 42203 h 548640"/>
              <a:gd name="connsiteX3" fmla="*/ 1589649 w 1826455"/>
              <a:gd name="connsiteY3" fmla="*/ 5627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6455" h="548640">
                <a:moveTo>
                  <a:pt x="0" y="548640"/>
                </a:moveTo>
                <a:cubicBezTo>
                  <a:pt x="33996" y="471267"/>
                  <a:pt x="67993" y="393895"/>
                  <a:pt x="337624" y="309489"/>
                </a:cubicBezTo>
                <a:cubicBezTo>
                  <a:pt x="607255" y="225083"/>
                  <a:pt x="1409113" y="84406"/>
                  <a:pt x="1617784" y="42203"/>
                </a:cubicBezTo>
                <a:cubicBezTo>
                  <a:pt x="1826455" y="0"/>
                  <a:pt x="1708052" y="28135"/>
                  <a:pt x="1589649" y="5627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35" name="Freeform 37"/>
          <p:cNvSpPr/>
          <p:nvPr/>
        </p:nvSpPr>
        <p:spPr bwMode="auto">
          <a:xfrm>
            <a:off x="1214414" y="3605736"/>
            <a:ext cx="3277772" cy="1252024"/>
          </a:xfrm>
          <a:custGeom>
            <a:avLst/>
            <a:gdLst>
              <a:gd name="connsiteX0" fmla="*/ 0 w 3277772"/>
              <a:gd name="connsiteY0" fmla="*/ 1252024 h 1252024"/>
              <a:gd name="connsiteX1" fmla="*/ 2082018 w 3277772"/>
              <a:gd name="connsiteY1" fmla="*/ 872197 h 1252024"/>
              <a:gd name="connsiteX2" fmla="*/ 3277772 w 3277772"/>
              <a:gd name="connsiteY2" fmla="*/ 0 h 125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7772" h="1252024">
                <a:moveTo>
                  <a:pt x="0" y="1252024"/>
                </a:moveTo>
                <a:cubicBezTo>
                  <a:pt x="767861" y="1166446"/>
                  <a:pt x="1535723" y="1080868"/>
                  <a:pt x="2082018" y="872197"/>
                </a:cubicBezTo>
                <a:cubicBezTo>
                  <a:pt x="2628313" y="663526"/>
                  <a:pt x="2953042" y="331763"/>
                  <a:pt x="3277772" y="0"/>
                </a:cubicBezTo>
              </a:path>
            </a:pathLst>
          </a:custGeom>
          <a:noFill/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2" name="Oval 64"/>
          <p:cNvSpPr/>
          <p:nvPr/>
        </p:nvSpPr>
        <p:spPr bwMode="auto">
          <a:xfrm>
            <a:off x="4389107" y="3562352"/>
            <a:ext cx="152400" cy="1524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" grpId="0"/>
      <p:bldP spid="31" grpId="0" animBg="1"/>
      <p:bldP spid="34" grpId="0" animBg="1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Case 6: </a:t>
            </a:r>
            <a:r>
              <a:rPr lang="en-US" sz="4400" dirty="0"/>
              <a:t>Difference in difference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1000100" y="1000108"/>
          <a:ext cx="7072360" cy="237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69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Enrolled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Not Enrolled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Difference</a:t>
                      </a:r>
                      <a:endParaRPr lang="en-US" sz="1800" b="0" i="1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Follow</a:t>
                      </a:r>
                      <a:r>
                        <a:rPr lang="en-US" sz="1800" i="1" baseline="0" dirty="0">
                          <a:solidFill>
                            <a:schemeClr val="tx1"/>
                          </a:solidFill>
                        </a:rPr>
                        <a:t>-up </a:t>
                      </a:r>
                      <a:r>
                        <a:rPr lang="en-US" sz="1800" b="1" i="1" baseline="0" dirty="0">
                          <a:solidFill>
                            <a:schemeClr val="tx1"/>
                          </a:solidFill>
                        </a:rPr>
                        <a:t>(T=1)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i="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268.75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-21.25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Baseline </a:t>
                      </a:r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(T=0) 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Consumption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233.47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281.74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-48.27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91">
                <a:tc>
                  <a:txBody>
                    <a:bodyPr/>
                    <a:lstStyle/>
                    <a:p>
                      <a:pPr algn="l"/>
                      <a:r>
                        <a:rPr lang="en-US" sz="1800" b="1" i="1" dirty="0">
                          <a:solidFill>
                            <a:schemeClr val="tx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35.28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8.26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27.02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10 Tabla"/>
          <p:cNvGraphicFramePr>
            <a:graphicFrameLocks noGrp="1"/>
          </p:cNvGraphicFramePr>
          <p:nvPr/>
        </p:nvGraphicFramePr>
        <p:xfrm>
          <a:off x="2536016" y="3617970"/>
          <a:ext cx="4000528" cy="218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27.06**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25.53**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11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rmAutofit fontScale="90000"/>
          </a:bodyPr>
          <a:lstStyle/>
          <a:p>
            <a:r>
              <a:rPr lang="en-US" sz="4700" dirty="0" err="1"/>
              <a:t>Progresa</a:t>
            </a:r>
            <a:r>
              <a:rPr lang="en-US" sz="47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</a:t>
            </a:r>
          </a:p>
        </p:txBody>
      </p:sp>
      <p:graphicFrame>
        <p:nvGraphicFramePr>
          <p:cNvPr id="25" name="24 Tabla"/>
          <p:cNvGraphicFramePr>
            <a:graphicFrameLocks noGrp="1"/>
          </p:cNvGraphicFramePr>
          <p:nvPr/>
        </p:nvGraphicFramePr>
        <p:xfrm>
          <a:off x="1428728" y="1347644"/>
          <a:ext cx="6286544" cy="393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1: </a:t>
                      </a:r>
                      <a:r>
                        <a:rPr lang="en-US" sz="2000" dirty="0"/>
                        <a:t>Before &amp;</a:t>
                      </a:r>
                      <a:r>
                        <a:rPr lang="en-US" sz="2000" baseline="0" dirty="0"/>
                        <a:t> After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2: </a:t>
                      </a:r>
                      <a:r>
                        <a:rPr lang="en-US" sz="2000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3: </a:t>
                      </a:r>
                      <a:r>
                        <a:rPr lang="en-US" sz="2000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4: </a:t>
                      </a:r>
                      <a:r>
                        <a:rPr lang="en-US" sz="2000" dirty="0"/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5: </a:t>
                      </a:r>
                      <a:r>
                        <a:rPr lang="en-US" sz="2000" b="0" dirty="0"/>
                        <a:t>Discontinuity</a:t>
                      </a:r>
                      <a:r>
                        <a:rPr lang="en-US" sz="2000" b="0" baseline="0" dirty="0"/>
                        <a:t> Design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6:  </a:t>
                      </a:r>
                      <a:r>
                        <a:rPr lang="en-US" sz="2000" b="0" dirty="0"/>
                        <a:t>Difference-in-Differences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572430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142842" y="1383632"/>
            <a:ext cx="7825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Difference-in-Differences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214282" y="2300334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Differences in Differences </a:t>
            </a:r>
            <a:r>
              <a:rPr lang="en-US" sz="2400" dirty="0"/>
              <a:t>combines </a:t>
            </a:r>
            <a:r>
              <a:rPr lang="en-US" sz="2400" i="1" dirty="0"/>
              <a:t>Enrolled &amp; Not Enrolled </a:t>
            </a:r>
            <a:r>
              <a:rPr lang="en-US" sz="2400" dirty="0"/>
              <a:t>with </a:t>
            </a:r>
            <a:r>
              <a:rPr lang="en-US" sz="2400" i="1" dirty="0"/>
              <a:t>Before &amp; After.</a:t>
            </a:r>
            <a:endParaRPr lang="en-US" sz="2400" b="1" i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14282" y="3585993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Slope: </a:t>
            </a:r>
            <a:r>
              <a:rPr lang="en-US" sz="2400" dirty="0"/>
              <a:t>Generate counterfactual for change in outcome</a:t>
            </a:r>
            <a:endParaRPr lang="en-US" sz="2200" b="1" i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14282" y="4929198"/>
            <a:ext cx="4143404" cy="153888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Trends –slopes- are the same in treatments and comparisons</a:t>
            </a:r>
          </a:p>
          <a:p>
            <a:r>
              <a:rPr lang="en-US" sz="2200" i="1" dirty="0"/>
              <a:t>(Fundamental assumption).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4572000" y="2292192"/>
            <a:ext cx="4143404" cy="19389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 test this, at least </a:t>
            </a:r>
            <a:r>
              <a:rPr lang="en-US" sz="2400" b="1" dirty="0"/>
              <a:t>3 observations </a:t>
            </a:r>
            <a:r>
              <a:rPr lang="en-US" sz="2400" dirty="0"/>
              <a:t>in time are needed: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b="1" dirty="0"/>
              <a:t>2</a:t>
            </a:r>
            <a:r>
              <a:rPr lang="en-US" sz="2400" dirty="0"/>
              <a:t> observations </a:t>
            </a:r>
            <a:r>
              <a:rPr lang="en-US" sz="2400" b="1" dirty="0">
                <a:latin typeface="+mj-lt"/>
              </a:rPr>
              <a:t>before</a:t>
            </a:r>
            <a:r>
              <a:rPr lang="en-US" sz="2400" dirty="0"/>
              <a:t>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b="1" dirty="0"/>
              <a:t>1</a:t>
            </a:r>
            <a:r>
              <a:rPr lang="en-US" sz="2400" dirty="0"/>
              <a:t> observation </a:t>
            </a:r>
            <a:r>
              <a:rPr lang="en-US" sz="2400" b="1" dirty="0">
                <a:latin typeface="+mj-lt"/>
              </a:rPr>
              <a:t>after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05544" y="1285859"/>
            <a:ext cx="7341608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/>
              <a:t>What is the </a:t>
            </a:r>
            <a:r>
              <a:rPr lang="en-US" sz="3600" b="1" dirty="0">
                <a:solidFill>
                  <a:schemeClr val="accent1"/>
                </a:solidFill>
              </a:rPr>
              <a:t>impact </a:t>
            </a:r>
            <a:r>
              <a:rPr lang="en-US" sz="3600" b="1" dirty="0"/>
              <a:t>of </a:t>
            </a:r>
            <a:r>
              <a:rPr lang="en-US" sz="3600" b="1" dirty="0">
                <a:solidFill>
                  <a:schemeClr val="accent1"/>
                </a:solidFill>
              </a:rPr>
              <a:t>(P) </a:t>
            </a:r>
            <a:r>
              <a:rPr lang="en-US" sz="3600" b="1" dirty="0"/>
              <a:t>on </a:t>
            </a:r>
            <a:r>
              <a:rPr lang="en-US" sz="3600" b="1" dirty="0">
                <a:solidFill>
                  <a:schemeClr val="accent1"/>
                </a:solidFill>
              </a:rPr>
              <a:t>(Y)</a:t>
            </a:r>
            <a:r>
              <a:rPr lang="en-US" sz="4400" b="1" dirty="0"/>
              <a:t>?</a:t>
            </a:r>
            <a:endParaRPr lang="en-US" sz="3600" b="1" dirty="0"/>
          </a:p>
        </p:txBody>
      </p:sp>
      <p:sp>
        <p:nvSpPr>
          <p:cNvPr id="5" name="4 Rectángulo redondeado"/>
          <p:cNvSpPr/>
          <p:nvPr/>
        </p:nvSpPr>
        <p:spPr>
          <a:xfrm>
            <a:off x="1470954" y="2714620"/>
            <a:ext cx="6189491" cy="93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400" b="1" dirty="0">
                <a:cs typeface="Arial" pitchFamily="34" charset="0"/>
              </a:rPr>
              <a:t>α</a:t>
            </a:r>
            <a:r>
              <a:rPr lang="en-US" sz="4400" b="1" dirty="0"/>
              <a:t>= (Y | </a:t>
            </a:r>
            <a:r>
              <a:rPr lang="en-US" sz="4400" b="1" dirty="0">
                <a:solidFill>
                  <a:schemeClr val="accent1"/>
                </a:solidFill>
              </a:rPr>
              <a:t>P=1</a:t>
            </a:r>
            <a:r>
              <a:rPr lang="en-US" sz="4400" b="1" dirty="0"/>
              <a:t>)-(Y | </a:t>
            </a:r>
            <a:r>
              <a:rPr lang="en-US" sz="4400" b="1" dirty="0">
                <a:solidFill>
                  <a:schemeClr val="accent1"/>
                </a:solidFill>
              </a:rPr>
              <a:t>P=0</a:t>
            </a:r>
            <a:r>
              <a:rPr lang="en-US" sz="4400" b="1" dirty="0"/>
              <a:t>)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490386" y="4058671"/>
            <a:ext cx="415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Can we all go home?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85720" y="1442683"/>
            <a:ext cx="8643998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For each treated unit pick up the </a:t>
            </a:r>
            <a:r>
              <a:rPr lang="en-US" sz="2800" dirty="0">
                <a:solidFill>
                  <a:schemeClr val="accent1"/>
                </a:solidFill>
              </a:rPr>
              <a:t>best </a:t>
            </a:r>
            <a:r>
              <a:rPr lang="en-US" sz="2800" dirty="0"/>
              <a:t>comparison unit (</a:t>
            </a:r>
            <a:r>
              <a:rPr lang="en-US" sz="2800" i="1" dirty="0"/>
              <a:t>match</a:t>
            </a:r>
            <a:r>
              <a:rPr lang="en-US" sz="2800" dirty="0"/>
              <a:t>) from another data source.</a:t>
            </a:r>
          </a:p>
        </p:txBody>
      </p:sp>
      <p:cxnSp>
        <p:nvCxnSpPr>
          <p:cNvPr id="14" name="13 Conector recto"/>
          <p:cNvCxnSpPr/>
          <p:nvPr/>
        </p:nvCxnSpPr>
        <p:spPr>
          <a:xfrm>
            <a:off x="285720" y="1442683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5720" y="857232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Idea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85720" y="3026966"/>
            <a:ext cx="8643998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Matches are selected on the basis of similarities in </a:t>
            </a:r>
            <a:r>
              <a:rPr lang="en-US" sz="2800" dirty="0">
                <a:solidFill>
                  <a:schemeClr val="accent1"/>
                </a:solidFill>
              </a:rPr>
              <a:t>observed</a:t>
            </a:r>
            <a:r>
              <a:rPr lang="en-US" sz="2800" b="1" dirty="0"/>
              <a:t> </a:t>
            </a:r>
            <a:r>
              <a:rPr lang="en-US" sz="2800" dirty="0"/>
              <a:t>characteristics.</a:t>
            </a:r>
          </a:p>
        </p:txBody>
      </p:sp>
      <p:cxnSp>
        <p:nvCxnSpPr>
          <p:cNvPr id="17" name="16 Conector recto"/>
          <p:cNvCxnSpPr/>
          <p:nvPr/>
        </p:nvCxnSpPr>
        <p:spPr>
          <a:xfrm>
            <a:off x="285720" y="3026966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85720" y="2441515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How?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285720" y="4775815"/>
            <a:ext cx="8572560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/>
              <a:t>If there are </a:t>
            </a:r>
            <a:r>
              <a:rPr lang="en-US" sz="2800" i="1" dirty="0">
                <a:solidFill>
                  <a:schemeClr val="accent1"/>
                </a:solidFill>
              </a:rPr>
              <a:t>unobservable</a:t>
            </a:r>
            <a:r>
              <a:rPr lang="en-US" sz="2800" b="1" dirty="0"/>
              <a:t> </a:t>
            </a:r>
            <a:r>
              <a:rPr lang="en-US" sz="2800" dirty="0"/>
              <a:t>characteristics and those unobservables influence participation: </a:t>
            </a:r>
            <a:r>
              <a:rPr lang="en-US" sz="2800" dirty="0">
                <a:solidFill>
                  <a:schemeClr val="accent1"/>
                </a:solidFill>
              </a:rPr>
              <a:t>Selection bias!</a:t>
            </a:r>
          </a:p>
        </p:txBody>
      </p:sp>
      <p:cxnSp>
        <p:nvCxnSpPr>
          <p:cNvPr id="20" name="19 Conector recto"/>
          <p:cNvCxnSpPr/>
          <p:nvPr/>
        </p:nvCxnSpPr>
        <p:spPr>
          <a:xfrm>
            <a:off x="285720" y="4775815"/>
            <a:ext cx="828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285720" y="4190364"/>
            <a:ext cx="8429684" cy="756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Issue?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3"/>
      <p:bldP spid="15" grpId="0"/>
      <p:bldP spid="16" grpId="0" build="p" bldLvl="3"/>
      <p:bldP spid="18" grpId="0"/>
      <p:bldP spid="19" grpId="0" build="p" bldLvl="3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/>
              <a:t>Propensity-Score Matching </a:t>
            </a:r>
            <a:r>
              <a:rPr lang="en-US" sz="4300" i="1" dirty="0"/>
              <a:t>(PSM)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648032" y="1001491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Comparison Group: </a:t>
            </a:r>
            <a:r>
              <a:rPr lang="en-US" sz="2800" dirty="0"/>
              <a:t>non-participants with same observable characteristics as participants.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648032" y="1901835"/>
            <a:ext cx="813881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In practice, it is very hard. </a:t>
            </a:r>
          </a:p>
          <a:p>
            <a:pPr lvl="1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There may be many important characteristics!</a:t>
            </a:r>
          </a:p>
        </p:txBody>
      </p:sp>
      <p:sp>
        <p:nvSpPr>
          <p:cNvPr id="21" name="20 Lágrima"/>
          <p:cNvSpPr/>
          <p:nvPr/>
        </p:nvSpPr>
        <p:spPr>
          <a:xfrm>
            <a:off x="345583" y="1181272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21 Rectángulo"/>
          <p:cNvSpPr/>
          <p:nvPr/>
        </p:nvSpPr>
        <p:spPr>
          <a:xfrm>
            <a:off x="659606" y="3071810"/>
            <a:ext cx="813881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</a:rPr>
              <a:t>Match on the basis of the “propensity score”, </a:t>
            </a:r>
            <a:r>
              <a:rPr lang="en-US" sz="2600" i="1" dirty="0"/>
              <a:t>Solution proposed by Rosenbaum and Rubin: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59606" y="4058048"/>
            <a:ext cx="8138810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Compute everyone’s probability of participating, based on their observable characteristics.</a:t>
            </a:r>
          </a:p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Choose matches that have the same probability of participation as the treatments.</a:t>
            </a:r>
          </a:p>
          <a:p>
            <a:pPr marL="457200" lvl="2" indent="-4572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dirty="0"/>
              <a:t>See appendix 2.</a:t>
            </a:r>
          </a:p>
        </p:txBody>
      </p:sp>
      <p:sp>
        <p:nvSpPr>
          <p:cNvPr id="24" name="23 Lágrima"/>
          <p:cNvSpPr/>
          <p:nvPr/>
        </p:nvSpPr>
        <p:spPr>
          <a:xfrm>
            <a:off x="357157" y="3287253"/>
            <a:ext cx="216000" cy="216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 bldLvl="3"/>
      <p:bldP spid="21" grpId="0" animBg="1"/>
      <p:bldP spid="22" grpId="0"/>
      <p:bldP spid="23" grpId="0" build="p" bldLvl="3"/>
      <p:bldP spid="2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/>
          <a:lstStyle/>
          <a:p>
            <a:r>
              <a:rPr lang="en-US" dirty="0"/>
              <a:t>Density of propensity scores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-32" y="1385816"/>
            <a:ext cx="10715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Density</a:t>
            </a:r>
          </a:p>
        </p:txBody>
      </p:sp>
      <p:sp>
        <p:nvSpPr>
          <p:cNvPr id="8" name="TextBox 17"/>
          <p:cNvSpPr txBox="1"/>
          <p:nvPr/>
        </p:nvSpPr>
        <p:spPr>
          <a:xfrm>
            <a:off x="3643306" y="6172162"/>
            <a:ext cx="21907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Propensity Score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57224" y="6100724"/>
            <a:ext cx="45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  <a:endParaRPr lang="en-US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615394" y="6100724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</a:t>
            </a:r>
            <a:endParaRPr lang="en-US" sz="2000" dirty="0"/>
          </a:p>
        </p:txBody>
      </p:sp>
      <p:sp>
        <p:nvSpPr>
          <p:cNvPr id="13" name="TextBox 20"/>
          <p:cNvSpPr txBox="1"/>
          <p:nvPr/>
        </p:nvSpPr>
        <p:spPr>
          <a:xfrm>
            <a:off x="5143504" y="1457254"/>
            <a:ext cx="15382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Participants</a:t>
            </a:r>
          </a:p>
        </p:txBody>
      </p:sp>
      <p:sp>
        <p:nvSpPr>
          <p:cNvPr id="14" name="TextBox 21"/>
          <p:cNvSpPr txBox="1"/>
          <p:nvPr/>
        </p:nvSpPr>
        <p:spPr>
          <a:xfrm>
            <a:off x="2143108" y="1385816"/>
            <a:ext cx="21716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Non-Participants</a:t>
            </a:r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 flipH="1" flipV="1">
            <a:off x="2143108" y="1430931"/>
            <a:ext cx="1" cy="468000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 flipV="1">
            <a:off x="7286643" y="1430931"/>
            <a:ext cx="1" cy="468000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5" name="24 Conector recto"/>
          <p:cNvCxnSpPr/>
          <p:nvPr/>
        </p:nvCxnSpPr>
        <p:spPr>
          <a:xfrm>
            <a:off x="1060905" y="6105661"/>
            <a:ext cx="78581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rot="5400000" flipH="1" flipV="1">
            <a:off x="-1285916" y="3753903"/>
            <a:ext cx="471490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0"/>
          <p:cNvSpPr/>
          <p:nvPr/>
        </p:nvSpPr>
        <p:spPr bwMode="auto">
          <a:xfrm>
            <a:off x="1142976" y="1746387"/>
            <a:ext cx="6146163" cy="4432946"/>
          </a:xfrm>
          <a:custGeom>
            <a:avLst/>
            <a:gdLst>
              <a:gd name="connsiteX0" fmla="*/ 0 w 4037428"/>
              <a:gd name="connsiteY0" fmla="*/ 2853397 h 2912012"/>
              <a:gd name="connsiteX1" fmla="*/ 1252025 w 4037428"/>
              <a:gd name="connsiteY1" fmla="*/ 67994 h 2912012"/>
              <a:gd name="connsiteX2" fmla="*/ 3080825 w 4037428"/>
              <a:gd name="connsiteY2" fmla="*/ 2445434 h 2912012"/>
              <a:gd name="connsiteX3" fmla="*/ 4037428 w 4037428"/>
              <a:gd name="connsiteY3" fmla="*/ 2867465 h 2912012"/>
              <a:gd name="connsiteX4" fmla="*/ 4037428 w 4037428"/>
              <a:gd name="connsiteY4" fmla="*/ 2867465 h 291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7428" h="2912012">
                <a:moveTo>
                  <a:pt x="0" y="2853397"/>
                </a:moveTo>
                <a:cubicBezTo>
                  <a:pt x="369277" y="1494692"/>
                  <a:pt x="738554" y="135988"/>
                  <a:pt x="1252025" y="67994"/>
                </a:cubicBezTo>
                <a:cubicBezTo>
                  <a:pt x="1765496" y="0"/>
                  <a:pt x="2616591" y="1978856"/>
                  <a:pt x="3080825" y="2445434"/>
                </a:cubicBezTo>
                <a:cubicBezTo>
                  <a:pt x="3545059" y="2912012"/>
                  <a:pt x="4037428" y="2867465"/>
                  <a:pt x="4037428" y="2867465"/>
                </a:cubicBezTo>
                <a:lnTo>
                  <a:pt x="4037428" y="2867465"/>
                </a:lnTo>
              </a:path>
            </a:pathLst>
          </a:custGeom>
          <a:solidFill>
            <a:schemeClr val="tx2">
              <a:alpha val="15000"/>
            </a:schemeClr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2129797" y="1922483"/>
            <a:ext cx="6660126" cy="4175964"/>
          </a:xfrm>
          <a:custGeom>
            <a:avLst/>
            <a:gdLst>
              <a:gd name="connsiteX0" fmla="*/ 0 w 3756074"/>
              <a:gd name="connsiteY0" fmla="*/ 2815883 h 2829951"/>
              <a:gd name="connsiteX1" fmla="*/ 2053883 w 3756074"/>
              <a:gd name="connsiteY1" fmla="*/ 2345 h 2829951"/>
              <a:gd name="connsiteX2" fmla="*/ 3756074 w 3756074"/>
              <a:gd name="connsiteY2" fmla="*/ 2829951 h 28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074" h="2829951">
                <a:moveTo>
                  <a:pt x="0" y="2815883"/>
                </a:moveTo>
                <a:cubicBezTo>
                  <a:pt x="713935" y="1407941"/>
                  <a:pt x="1427871" y="0"/>
                  <a:pt x="2053883" y="2345"/>
                </a:cubicBezTo>
                <a:cubicBezTo>
                  <a:pt x="2679895" y="4690"/>
                  <a:pt x="3217984" y="1417320"/>
                  <a:pt x="3756074" y="2829951"/>
                </a:cubicBezTo>
              </a:path>
            </a:pathLst>
          </a:custGeom>
          <a:solidFill>
            <a:schemeClr val="bg1">
              <a:lumMod val="50000"/>
              <a:alpha val="15000"/>
            </a:schemeClr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normalizeH="0" baseline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cs typeface="Arial" pitchFamily="34" charset="0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2714612" y="3714752"/>
            <a:ext cx="3286148" cy="461665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Common Support</a:t>
            </a:r>
          </a:p>
        </p:txBody>
      </p:sp>
      <p:sp>
        <p:nvSpPr>
          <p:cNvPr id="18" name="Freeform 11"/>
          <p:cNvSpPr/>
          <p:nvPr/>
        </p:nvSpPr>
        <p:spPr bwMode="auto">
          <a:xfrm>
            <a:off x="2129797" y="1922483"/>
            <a:ext cx="6660126" cy="4175964"/>
          </a:xfrm>
          <a:custGeom>
            <a:avLst/>
            <a:gdLst>
              <a:gd name="connsiteX0" fmla="*/ 0 w 3756074"/>
              <a:gd name="connsiteY0" fmla="*/ 2815883 h 2829951"/>
              <a:gd name="connsiteX1" fmla="*/ 2053883 w 3756074"/>
              <a:gd name="connsiteY1" fmla="*/ 2345 h 2829951"/>
              <a:gd name="connsiteX2" fmla="*/ 3756074 w 3756074"/>
              <a:gd name="connsiteY2" fmla="*/ 2829951 h 28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074" h="2829951">
                <a:moveTo>
                  <a:pt x="0" y="2815883"/>
                </a:moveTo>
                <a:cubicBezTo>
                  <a:pt x="713935" y="1407941"/>
                  <a:pt x="1427871" y="0"/>
                  <a:pt x="2053883" y="2345"/>
                </a:cubicBezTo>
                <a:cubicBezTo>
                  <a:pt x="2679895" y="4690"/>
                  <a:pt x="3217984" y="1417320"/>
                  <a:pt x="3756074" y="2829951"/>
                </a:cubicBezTo>
              </a:path>
            </a:pathLst>
          </a:cu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normalizeH="0" baseline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cs typeface="Arial" pitchFamily="34" charset="0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1142976" y="1741450"/>
            <a:ext cx="6146163" cy="4432946"/>
          </a:xfrm>
          <a:custGeom>
            <a:avLst/>
            <a:gdLst>
              <a:gd name="connsiteX0" fmla="*/ 0 w 4037428"/>
              <a:gd name="connsiteY0" fmla="*/ 2853397 h 2912012"/>
              <a:gd name="connsiteX1" fmla="*/ 1252025 w 4037428"/>
              <a:gd name="connsiteY1" fmla="*/ 67994 h 2912012"/>
              <a:gd name="connsiteX2" fmla="*/ 3080825 w 4037428"/>
              <a:gd name="connsiteY2" fmla="*/ 2445434 h 2912012"/>
              <a:gd name="connsiteX3" fmla="*/ 4037428 w 4037428"/>
              <a:gd name="connsiteY3" fmla="*/ 2867465 h 2912012"/>
              <a:gd name="connsiteX4" fmla="*/ 4037428 w 4037428"/>
              <a:gd name="connsiteY4" fmla="*/ 2867465 h 291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7428" h="2912012">
                <a:moveTo>
                  <a:pt x="0" y="2853397"/>
                </a:moveTo>
                <a:cubicBezTo>
                  <a:pt x="369277" y="1494692"/>
                  <a:pt x="738554" y="135988"/>
                  <a:pt x="1252025" y="67994"/>
                </a:cubicBezTo>
                <a:cubicBezTo>
                  <a:pt x="1765496" y="0"/>
                  <a:pt x="2616591" y="1978856"/>
                  <a:pt x="3080825" y="2445434"/>
                </a:cubicBezTo>
                <a:cubicBezTo>
                  <a:pt x="3545059" y="2912012"/>
                  <a:pt x="4037428" y="2867465"/>
                  <a:pt x="4037428" y="2867465"/>
                </a:cubicBezTo>
                <a:lnTo>
                  <a:pt x="4037428" y="2867465"/>
                </a:lnTo>
              </a:path>
            </a:pathLst>
          </a:custGeom>
          <a:noFill/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cs typeface="Arial" pitchFamily="34" charset="0"/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2285984" y="4071942"/>
            <a:ext cx="492922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3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3" grpId="0" animBg="1"/>
      <p:bldP spid="14" grpId="0" animBg="1"/>
      <p:bldP spid="6" grpId="0" animBg="1"/>
      <p:bldP spid="12" grpId="0" animBg="1"/>
      <p:bldP spid="3" grpId="0" animBg="1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Case 7: </a:t>
            </a:r>
            <a:r>
              <a:rPr lang="en-US" sz="4000" dirty="0" err="1"/>
              <a:t>Progresa</a:t>
            </a:r>
            <a:r>
              <a:rPr lang="en-US" sz="4000" dirty="0"/>
              <a:t> Matching </a:t>
            </a:r>
            <a:r>
              <a:rPr lang="en-US" sz="4000" i="1" dirty="0"/>
              <a:t>(P-Score)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1000100" y="1000108"/>
          <a:ext cx="7143800" cy="54025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70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Baseline Characteristics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Estimated Coefficient</a:t>
                      </a:r>
                    </a:p>
                    <a:p>
                      <a:pPr algn="ctr"/>
                      <a:r>
                        <a:rPr lang="en-US" sz="1600" b="1" i="1" dirty="0">
                          <a:solidFill>
                            <a:schemeClr val="tx1"/>
                          </a:solidFill>
                        </a:rPr>
                        <a:t>Probit Regression, Prob Enrolled=1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Head’s age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-0.022**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Spouse’s age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-0.017**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Head’s education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-0.059**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Spouse’s education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(years)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-0.03**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is female=1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Indigenous=1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0.345**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household members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0.216**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Dirt floor=1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0.676**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Bathroom=1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-0.197**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Hectares of Land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-0.042**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Distance to Hospital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0.001*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Constant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0.664**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144493" y="6565636"/>
            <a:ext cx="900115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</a:rPr>
              <a:t>Note: </a:t>
            </a:r>
            <a:r>
              <a:rPr lang="en-US" sz="1300" dirty="0"/>
              <a:t>If the effect is statistically significant at the 1% significance level, we label the estimated impact with 2 stars (**).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slide78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pic>
        <p:nvPicPr>
          <p:cNvPr id="9" name="8 Imagen" descr="slide78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pic>
        <p:nvPicPr>
          <p:cNvPr id="10" name="9 Imagen" descr="slide78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1142847"/>
            <a:ext cx="8501090" cy="542942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493" y="71438"/>
            <a:ext cx="8856663" cy="8572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Case 7: </a:t>
            </a:r>
            <a:r>
              <a:rPr lang="en-US" sz="4000" dirty="0" err="1"/>
              <a:t>Progresa</a:t>
            </a:r>
            <a:r>
              <a:rPr lang="en-US" sz="4000" dirty="0"/>
              <a:t> Common Support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955686" y="6357958"/>
            <a:ext cx="19736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</a:rPr>
              <a:t>Pr (Enrolled)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714744" y="5172030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/>
              <a:t>Density: Pr (Enrolled)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 rot="16200000">
            <a:off x="-994997" y="3434167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tx2"/>
                </a:solidFill>
              </a:rPr>
              <a:t>Density: Pr (Enrolled)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96890" y="3814708"/>
            <a:ext cx="2732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solidFill>
                  <a:schemeClr val="accent1"/>
                </a:solidFill>
              </a:rPr>
              <a:t>Density: Pr (Enrolled)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tx2"/>
                </a:solidFill>
              </a:rPr>
              <a:t>Case 7: </a:t>
            </a:r>
            <a:r>
              <a:rPr lang="en-US" sz="3800" dirty="0" err="1"/>
              <a:t>Progresa</a:t>
            </a:r>
            <a:r>
              <a:rPr lang="en-US" sz="3800" dirty="0"/>
              <a:t> Matching </a:t>
            </a:r>
            <a:r>
              <a:rPr lang="en-US" sz="3800" i="1" dirty="0"/>
              <a:t>(P-Score)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2285984" y="2285992"/>
          <a:ext cx="40005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7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Estimated Impact on Consumption (Y)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234">
                <a:tc>
                  <a:txBody>
                    <a:bodyPr/>
                    <a:lstStyle/>
                    <a:p>
                      <a:pPr algn="l"/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Multivariate</a:t>
                      </a:r>
                      <a:r>
                        <a:rPr lang="en-US" sz="2000" i="0" baseline="0" dirty="0">
                          <a:solidFill>
                            <a:schemeClr val="tx1"/>
                          </a:solidFill>
                        </a:rPr>
                        <a:t> Linear Regression</a:t>
                      </a:r>
                      <a:endParaRPr 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7.06+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10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7643868" cy="857256"/>
          </a:xfrm>
        </p:spPr>
        <p:txBody>
          <a:bodyPr/>
          <a:lstStyle/>
          <a:p>
            <a:r>
              <a:rPr lang="en-US" sz="5000" dirty="0"/>
              <a:t>Keep in Mind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42842" y="1148348"/>
            <a:ext cx="306257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Matching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214282" y="2143116"/>
            <a:ext cx="4143404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Matching</a:t>
            </a:r>
            <a:r>
              <a:rPr lang="en-US" sz="2400" dirty="0"/>
              <a:t> requires large samples and good quality data.</a:t>
            </a:r>
            <a:endParaRPr lang="en-US" sz="2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4282" y="3469660"/>
            <a:ext cx="4143404" cy="218521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at baseline can be very useful: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Know the assignment rule and match based on it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combine with other techniques (i.e. diff-in-diff)</a:t>
            </a:r>
            <a:endParaRPr lang="en-US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572000" y="2143116"/>
            <a:ext cx="4143404" cy="21544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Ex-post matching is risky: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If there is no baseline, be careful! 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200" dirty="0"/>
              <a:t>matching on endogenous ex-post variables gives </a:t>
            </a:r>
            <a:r>
              <a:rPr lang="en-US" sz="2200" b="1" dirty="0"/>
              <a:t>bad</a:t>
            </a:r>
            <a:r>
              <a:rPr lang="en-US" sz="2200" dirty="0"/>
              <a:t> results.</a:t>
            </a:r>
            <a:endParaRPr lang="en-US" sz="2200" b="1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8029156" y="-142900"/>
            <a:ext cx="972000" cy="11429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!</a:t>
            </a:r>
          </a:p>
        </p:txBody>
      </p:sp>
    </p:spTree>
  </p:cSld>
  <p:clrMapOvr>
    <a:masterClrMapping/>
  </p:clrMapOvr>
  <p:transition>
    <p:fade thruBlk="1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  <a:p>
            <a:endParaRPr lang="en-US" sz="1400" dirty="0"/>
          </a:p>
        </p:txBody>
      </p:sp>
      <p:graphicFrame>
        <p:nvGraphicFramePr>
          <p:cNvPr id="27" name="26 Tabla"/>
          <p:cNvGraphicFramePr>
            <a:graphicFrameLocks noGrp="1"/>
          </p:cNvGraphicFramePr>
          <p:nvPr/>
        </p:nvGraphicFramePr>
        <p:xfrm>
          <a:off x="1428728" y="1142984"/>
          <a:ext cx="6286544" cy="448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1: </a:t>
                      </a:r>
                      <a:r>
                        <a:rPr lang="en-US" sz="2000" dirty="0"/>
                        <a:t>Before &amp;</a:t>
                      </a:r>
                      <a:r>
                        <a:rPr lang="en-US" sz="2000" baseline="0" dirty="0"/>
                        <a:t> After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/>
                        <a:t>Case 2: </a:t>
                      </a:r>
                      <a:r>
                        <a:rPr lang="en-US" sz="2000" dirty="0"/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3: </a:t>
                      </a:r>
                      <a:r>
                        <a:rPr lang="en-US" sz="2000" dirty="0"/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4: </a:t>
                      </a:r>
                      <a:r>
                        <a:rPr lang="en-US" sz="2000" dirty="0"/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5: </a:t>
                      </a:r>
                      <a:r>
                        <a:rPr lang="en-US" sz="2000" b="0" dirty="0"/>
                        <a:t>Discontinuity</a:t>
                      </a:r>
                      <a:r>
                        <a:rPr lang="en-US" sz="2000" b="0" baseline="0" dirty="0"/>
                        <a:t> Design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6:  </a:t>
                      </a:r>
                      <a:r>
                        <a:rPr lang="en-US" sz="2000" b="0" dirty="0"/>
                        <a:t>Differences in Differences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Case 7:  </a:t>
                      </a:r>
                      <a:r>
                        <a:rPr lang="en-US" sz="2000" b="0" dirty="0"/>
                        <a:t>Matching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7.06+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842" y="71414"/>
            <a:ext cx="8856000" cy="857256"/>
          </a:xfrm>
        </p:spPr>
        <p:txBody>
          <a:bodyPr>
            <a:noAutofit/>
          </a:bodyPr>
          <a:lstStyle/>
          <a:p>
            <a:r>
              <a:rPr lang="en-US" sz="4200" dirty="0" err="1"/>
              <a:t>Progresa</a:t>
            </a:r>
            <a:r>
              <a:rPr lang="en-US" sz="4200" dirty="0"/>
              <a:t> Policy Recommendation?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142842" y="6334804"/>
            <a:ext cx="7445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</a:t>
            </a:r>
            <a:r>
              <a:rPr lang="en-US" sz="1400" dirty="0"/>
              <a:t>If the effect is statistically significant at the 1% significance level, we label the estimated impact with 2 stars (**). If significant at 10% level, we label impact with +</a:t>
            </a:r>
          </a:p>
        </p:txBody>
      </p:sp>
      <p:graphicFrame>
        <p:nvGraphicFramePr>
          <p:cNvPr id="27" name="26 Tabla"/>
          <p:cNvGraphicFramePr>
            <a:graphicFrameLocks noGrp="1"/>
          </p:cNvGraphicFramePr>
          <p:nvPr/>
        </p:nvGraphicFramePr>
        <p:xfrm>
          <a:off x="1428728" y="1142984"/>
          <a:ext cx="6286544" cy="448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Impact of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Progresa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on Consumption 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(Y)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1: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Before &amp;</a:t>
                      </a:r>
                      <a:r>
                        <a:rPr 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After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34.28**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2: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Enrolled &amp; Not Enrolled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-4.15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Case 3: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Randomized Assignment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29.75**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4: </a:t>
                      </a: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Randomized Promotion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30.4**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5: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Discontinuity</a:t>
                      </a:r>
                      <a:r>
                        <a:rPr 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Design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30.58**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6: 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Differences in Differences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25.53**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3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Case 7:  </a:t>
                      </a:r>
                      <a:r>
                        <a:rPr lang="en-US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Matching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7.06+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260011" y="-658076"/>
            <a:ext cx="312457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857752" y="4614644"/>
            <a:ext cx="392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IE Methods</a:t>
            </a:r>
            <a:r>
              <a:rPr lang="en-US" sz="4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Toolbox</a:t>
            </a:r>
            <a:endParaRPr lang="en-US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7190" y="42860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Assignment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7190" y="2428868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Discontinuity Design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7190" y="4005064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Diff-in-Diff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190" y="1428736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Randomized Promotion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37190" y="3464107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Difference-in-Differences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37190" y="56973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P-Score matching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190" y="5143512"/>
            <a:ext cx="4392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Matching</a:t>
            </a:r>
          </a:p>
        </p:txBody>
      </p:sp>
      <p:grpSp>
        <p:nvGrpSpPr>
          <p:cNvPr id="15" name="14 Grupo"/>
          <p:cNvGrpSpPr/>
          <p:nvPr/>
        </p:nvGrpSpPr>
        <p:grpSpPr>
          <a:xfrm>
            <a:off x="5357818" y="1928802"/>
            <a:ext cx="2784197" cy="2229719"/>
            <a:chOff x="6014224" y="1433008"/>
            <a:chExt cx="2784197" cy="2229719"/>
          </a:xfrm>
        </p:grpSpPr>
        <p:pic>
          <p:nvPicPr>
            <p:cNvPr id="17" name="16 Imagen" descr="notes-smal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408676">
              <a:off x="6014224" y="1433008"/>
              <a:ext cx="2784197" cy="2229719"/>
            </a:xfrm>
            <a:prstGeom prst="rect">
              <a:avLst/>
            </a:prstGeom>
          </p:spPr>
        </p:pic>
        <p:sp>
          <p:nvSpPr>
            <p:cNvPr id="18" name="17 CuadroTexto"/>
            <p:cNvSpPr txBox="1"/>
            <p:nvPr/>
          </p:nvSpPr>
          <p:spPr>
            <a:xfrm rot="21417026">
              <a:off x="6144763" y="2157161"/>
              <a:ext cx="2547065" cy="95410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>
                  <a:latin typeface="+mj-lt"/>
                  <a:cs typeface="MV Boli" pitchFamily="2" charset="0"/>
                </a:rPr>
                <a:t>Combinations of methods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manDevelopmentNetwork">
  <a:themeElements>
    <a:clrScheme name="HD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82010"/>
      </a:accent1>
      <a:accent2>
        <a:srgbClr val="B8B8C0"/>
      </a:accent2>
      <a:accent3>
        <a:srgbClr val="B33826"/>
      </a:accent3>
      <a:accent4>
        <a:srgbClr val="E8842B"/>
      </a:accent4>
      <a:accent5>
        <a:srgbClr val="929292"/>
      </a:accent5>
      <a:accent6>
        <a:srgbClr val="AFAFB9"/>
      </a:accent6>
      <a:hlink>
        <a:srgbClr val="5F95D7"/>
      </a:hlink>
      <a:folHlink>
        <a:srgbClr val="CD7371"/>
      </a:folHlink>
    </a:clrScheme>
    <a:fontScheme name="WorldBan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HumanDevelopmentNetwork</Template>
  <TotalTime>5820</TotalTime>
  <Words>5647</Words>
  <Application>Microsoft Office PowerPoint</Application>
  <PresentationFormat>On-screen Show (4:3)</PresentationFormat>
  <Paragraphs>1204</Paragraphs>
  <Slides>112</Slides>
  <Notes>43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Arial</vt:lpstr>
      <vt:lpstr>Calibri</vt:lpstr>
      <vt:lpstr>Courier New</vt:lpstr>
      <vt:lpstr>Forte</vt:lpstr>
      <vt:lpstr>Segoe UI</vt:lpstr>
      <vt:lpstr>Verdana</vt:lpstr>
      <vt:lpstr>Wingdings</vt:lpstr>
      <vt:lpstr>HumanDevelopmentNetwork</vt:lpstr>
      <vt:lpstr>Equation</vt:lpstr>
      <vt:lpstr>PowerPoint Presentation</vt:lpstr>
      <vt:lpstr>PowerPoint Presentation</vt:lpstr>
      <vt:lpstr>Portuguese and Spanish Versions also available                 www.worldbank.org/ieinpractice  </vt:lpstr>
      <vt:lpstr>Impact Evaluation</vt:lpstr>
      <vt:lpstr>PowerPoint Presentation</vt:lpstr>
      <vt:lpstr>PowerPoint Presentation</vt:lpstr>
      <vt:lpstr>PowerPoint Presentation</vt:lpstr>
      <vt:lpstr>Our Objective</vt:lpstr>
      <vt:lpstr>Causal Inference</vt:lpstr>
      <vt:lpstr>Problem of Missing Data</vt:lpstr>
      <vt:lpstr>Solution</vt:lpstr>
      <vt:lpstr>Estimating impact of P on Y</vt:lpstr>
      <vt:lpstr>Example: What is the Impact of…</vt:lpstr>
      <vt:lpstr>The Perfect Clone</vt:lpstr>
      <vt:lpstr>In reality, use statistics</vt:lpstr>
      <vt:lpstr>Finding good comparison groups</vt:lpstr>
      <vt:lpstr>Finding good comparison groups</vt:lpstr>
      <vt:lpstr>Case Study: Progresa</vt:lpstr>
      <vt:lpstr>Case Study: Progresa</vt:lpstr>
      <vt:lpstr>Eligibility and Enrollment</vt:lpstr>
      <vt:lpstr>PowerPoint Presentation</vt:lpstr>
      <vt:lpstr>Incorrect Counterfactual #1</vt:lpstr>
      <vt:lpstr>Case 1: Before &amp; After</vt:lpstr>
      <vt:lpstr>Case 1: Before &amp; After</vt:lpstr>
      <vt:lpstr>Case 1: What’s the problem?</vt:lpstr>
      <vt:lpstr>PowerPoint Presentation</vt:lpstr>
      <vt:lpstr>Incorrect Counterfactual #2</vt:lpstr>
      <vt:lpstr>Case 2: Enrolled &amp; Not Enrolled</vt:lpstr>
      <vt:lpstr>Case 2: Enrolled &amp; Not Enrolled</vt:lpstr>
      <vt:lpstr>Progresa Policy Recommendation?</vt:lpstr>
      <vt:lpstr>Keep in Mind</vt:lpstr>
      <vt:lpstr>PowerPoint Presentation</vt:lpstr>
      <vt:lpstr>Choosing your IE method(s)</vt:lpstr>
      <vt:lpstr>Choosing your IE method(s)</vt:lpstr>
      <vt:lpstr>PowerPoint Presentation</vt:lpstr>
      <vt:lpstr>Randomized Treatments &amp; Comparison</vt:lpstr>
      <vt:lpstr>Randomized treatments and comparisons</vt:lpstr>
      <vt:lpstr>PowerPoint Presentation</vt:lpstr>
      <vt:lpstr>Randomized treatments and comparisons</vt:lpstr>
      <vt:lpstr>Unit of Randomization</vt:lpstr>
      <vt:lpstr>Case 3: Randomized Assignment</vt:lpstr>
      <vt:lpstr>Case 3: Randomized Assignment</vt:lpstr>
      <vt:lpstr>Case 3: Randomized Assignment</vt:lpstr>
      <vt:lpstr>Case 3: Balance at Baseline</vt:lpstr>
      <vt:lpstr>Case 3: Balance at Baseline</vt:lpstr>
      <vt:lpstr>Case 3: Randomized Assignment</vt:lpstr>
      <vt:lpstr>Progresa Policy Recommendation?</vt:lpstr>
      <vt:lpstr>Keep in Mind</vt:lpstr>
      <vt:lpstr>Randomized assignment with different benefit levels</vt:lpstr>
      <vt:lpstr>Randomized assignment with different  benefit levels</vt:lpstr>
      <vt:lpstr>PowerPoint Presentation</vt:lpstr>
      <vt:lpstr>Randomized assignment with multiple interventions</vt:lpstr>
      <vt:lpstr>PowerPoint Presentation</vt:lpstr>
      <vt:lpstr>What if we can’t choose?</vt:lpstr>
      <vt:lpstr>Randomly offering or promoting program</vt:lpstr>
      <vt:lpstr>Randomly offering or promoting program</vt:lpstr>
      <vt:lpstr>Randomly offering or promoting program</vt:lpstr>
      <vt:lpstr>Randomly offering or promoting program</vt:lpstr>
      <vt:lpstr>PowerPoint Presentation</vt:lpstr>
      <vt:lpstr>Randomly offering or promoting program</vt:lpstr>
      <vt:lpstr>Randomly offering or promoting program</vt:lpstr>
      <vt:lpstr>Examples: Randomized Promotion</vt:lpstr>
      <vt:lpstr>Community Based School Management in Nepal  </vt:lpstr>
      <vt:lpstr>Maternal Child Health Insurance in Argentina</vt:lpstr>
      <vt:lpstr>Case 4: Randomized Promotion</vt:lpstr>
      <vt:lpstr>Case 4: Progresa Randomized Promotion</vt:lpstr>
      <vt:lpstr>Case 4: Randomized Promotion</vt:lpstr>
      <vt:lpstr>Keep in Mind</vt:lpstr>
      <vt:lpstr>PowerPoint Presentation</vt:lpstr>
      <vt:lpstr>Discontinuity Design</vt:lpstr>
      <vt:lpstr>Example: Effect of fertilizer program on agriculture production</vt:lpstr>
      <vt:lpstr>Regression Discontinuity  Design-Baseline</vt:lpstr>
      <vt:lpstr>Regression Discontinuity  Design-Post Intervention</vt:lpstr>
      <vt:lpstr>Case 5: Discontinuity Design</vt:lpstr>
      <vt:lpstr>Case 5: Discontinuity Design</vt:lpstr>
      <vt:lpstr>Case 5: Discontinuity Design</vt:lpstr>
      <vt:lpstr>Case 5: Discontinuity Design Score vs. consumption at Baseline-No treatment</vt:lpstr>
      <vt:lpstr>Case 5: Discontinuity Design Score vs. consumption post-intervention period-treatment</vt:lpstr>
      <vt:lpstr>Keep in Mind</vt:lpstr>
      <vt:lpstr>Keep in Mind</vt:lpstr>
      <vt:lpstr>PowerPoint Presentation</vt:lpstr>
      <vt:lpstr>Difference-in-differences  (Diff-in-diff)</vt:lpstr>
      <vt:lpstr>Difference-in-differences  (Diff-in-diff)</vt:lpstr>
      <vt:lpstr>Impact =(A-B)-(C-D)=(A-C)-(B-D)</vt:lpstr>
      <vt:lpstr>Impact =(A-B)-(C-D)=(A-C)-(B-D)</vt:lpstr>
      <vt:lpstr>Case 6: Difference in difference</vt:lpstr>
      <vt:lpstr>Progresa Policy Recommendation?</vt:lpstr>
      <vt:lpstr>Keep in Mind</vt:lpstr>
      <vt:lpstr>PowerPoint Presentation</vt:lpstr>
      <vt:lpstr>Matching</vt:lpstr>
      <vt:lpstr>Propensity-Score Matching (PSM)</vt:lpstr>
      <vt:lpstr>Density of propensity scores</vt:lpstr>
      <vt:lpstr>Case 7: Progresa Matching (P-Score)</vt:lpstr>
      <vt:lpstr>Case 7: Progresa Common Support</vt:lpstr>
      <vt:lpstr>Case 7: Progresa Matching (P-Score)</vt:lpstr>
      <vt:lpstr>Keep in Mind</vt:lpstr>
      <vt:lpstr>Progresa Policy Recommendation?</vt:lpstr>
      <vt:lpstr>Progresa Policy Recommendation?</vt:lpstr>
      <vt:lpstr>PowerPoint Presentation</vt:lpstr>
      <vt:lpstr>Where Do Comparison Groups come from?</vt:lpstr>
      <vt:lpstr>Operational rules and prospective designs</vt:lpstr>
      <vt:lpstr>Choosing your IE method(s)</vt:lpstr>
      <vt:lpstr>Remember</vt:lpstr>
      <vt:lpstr>Remember</vt:lpstr>
      <vt:lpstr>Remember</vt:lpstr>
      <vt:lpstr>Remember</vt:lpstr>
      <vt:lpstr>Portuguese and Spanish Versions also available                 www.worldbank.org/ieinpractice  </vt:lpstr>
      <vt:lpstr>PowerPoint Presentation</vt:lpstr>
      <vt:lpstr>PowerPoint Presentation</vt:lpstr>
      <vt:lpstr>Appendix 1 Two Stage Least Squares (2SLS)</vt:lpstr>
      <vt:lpstr>Appendix 1 Two Stage Least Squares (2SLS)</vt:lpstr>
      <vt:lpstr>Appendix 2 Steps in Propensity Score Matching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Policy</dc:title>
  <dc:creator>Uma Young | Presentation Bureau</dc:creator>
  <cp:lastModifiedBy>Christel Vermeersch</cp:lastModifiedBy>
  <cp:revision>541</cp:revision>
  <dcterms:created xsi:type="dcterms:W3CDTF">2010-02-15T20:31:06Z</dcterms:created>
  <dcterms:modified xsi:type="dcterms:W3CDTF">2021-09-01T17:42:48Z</dcterms:modified>
</cp:coreProperties>
</file>